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65865" autoAdjust="0"/>
  </p:normalViewPr>
  <p:slideViewPr>
    <p:cSldViewPr snapToGrid="0">
      <p:cViewPr>
        <p:scale>
          <a:sx n="59" d="100"/>
          <a:sy n="59" d="100"/>
        </p:scale>
        <p:origin x="1089"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40581-8092-4A34-B25E-BFCA554EBAA7}"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49CC7-AF87-44D2-B0F4-0FAE4FB75AF6}" type="slidenum">
              <a:rPr lang="zh-CN" altLang="en-US" smtClean="0"/>
              <a:t>‹#›</a:t>
            </a:fld>
            <a:endParaRPr lang="zh-CN" altLang="en-US"/>
          </a:p>
        </p:txBody>
      </p:sp>
    </p:spTree>
    <p:extLst>
      <p:ext uri="{BB962C8B-B14F-4D97-AF65-F5344CB8AC3E}">
        <p14:creationId xmlns:p14="http://schemas.microsoft.com/office/powerpoint/2010/main" val="156499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a:t>
            </a:fld>
            <a:endParaRPr lang="zh-CN" altLang="en-US"/>
          </a:p>
        </p:txBody>
      </p:sp>
    </p:spTree>
    <p:extLst>
      <p:ext uri="{BB962C8B-B14F-4D97-AF65-F5344CB8AC3E}">
        <p14:creationId xmlns:p14="http://schemas.microsoft.com/office/powerpoint/2010/main" val="50223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R"/>
            </a:pPr>
            <a:r>
              <a:rPr lang="en-US" altLang="zh-CN" dirty="0"/>
              <a:t>Estimate the flow w(x) using (It−1, It) and (Ht−1, </a:t>
            </a:r>
            <a:r>
              <a:rPr lang="en-US" altLang="zh-CN" dirty="0" err="1"/>
              <a:t>Ht</a:t>
            </a:r>
            <a:r>
              <a:rPr lang="en-US" altLang="zh-CN" dirty="0"/>
              <a:t>) mask</a:t>
            </a:r>
          </a:p>
          <a:p>
            <a:pPr marL="0" indent="0">
              <a:buNone/>
            </a:pPr>
            <a:r>
              <a:rPr lang="en-US" altLang="zh-CN" dirty="0"/>
              <a:t>2) Fill in the pixels of It </a:t>
            </a:r>
            <a:r>
              <a:rPr lang="en-US" altLang="zh-CN" dirty="0" err="1"/>
              <a:t>beloging</a:t>
            </a:r>
            <a:r>
              <a:rPr lang="en-US" altLang="zh-CN" dirty="0"/>
              <a:t> to the mask provided by </a:t>
            </a:r>
            <a:r>
              <a:rPr lang="en-US" altLang="zh-CN" dirty="0" err="1"/>
              <a:t>Ht</a:t>
            </a:r>
            <a:r>
              <a:rPr lang="en-US" altLang="zh-CN" dirty="0"/>
              <a:t> , where image interpolation (</a:t>
            </a:r>
            <a:r>
              <a:rPr lang="en-US" altLang="zh-CN" dirty="0" err="1"/>
              <a:t>eg.</a:t>
            </a:r>
            <a:r>
              <a:rPr lang="en-US" altLang="zh-CN" dirty="0"/>
              <a:t>, bilinear) is employed.</a:t>
            </a:r>
          </a:p>
          <a:p>
            <a:pPr marL="0" indent="0">
              <a:buNone/>
            </a:pPr>
            <a:endParaRPr lang="en-US" altLang="zh-CN" dirty="0"/>
          </a:p>
          <a:p>
            <a:r>
              <a:rPr lang="zh-CN" altLang="zh-CN"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flying chairs</a:t>
            </a:r>
            <a:r>
              <a:rPr lang="zh-CN" altLang="zh-CN" sz="1200" kern="1200" dirty="0">
                <a:solidFill>
                  <a:schemeClr val="tx1"/>
                </a:solidFill>
                <a:effectLst/>
                <a:latin typeface="+mn-lt"/>
                <a:ea typeface="+mn-ea"/>
                <a:cs typeface="+mn-cs"/>
              </a:rPr>
              <a:t>上加上遮挡物（先用</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条线），但不改变</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光流，让</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去学习如何在遮挡处插值</a:t>
            </a:r>
          </a:p>
          <a:p>
            <a:r>
              <a:rPr lang="zh-CN" altLang="zh-CN" sz="1200" kern="1200" dirty="0">
                <a:solidFill>
                  <a:schemeClr val="tx1"/>
                </a:solidFill>
                <a:effectLst/>
                <a:latin typeface="+mn-lt"/>
                <a:ea typeface="+mn-ea"/>
                <a:cs typeface="+mn-cs"/>
              </a:rPr>
              <a:t>线的宽度的影响：用粗线条去训练，用细线去检测，效果可以；相反就不可。</a:t>
            </a:r>
          </a:p>
          <a:p>
            <a:r>
              <a:rPr lang="zh-CN" altLang="zh-CN" sz="1200" kern="1200" dirty="0">
                <a:solidFill>
                  <a:schemeClr val="tx1"/>
                </a:solidFill>
                <a:effectLst/>
                <a:latin typeface="+mn-lt"/>
                <a:ea typeface="+mn-ea"/>
                <a:cs typeface="+mn-cs"/>
              </a:rPr>
              <a:t>将线换成其他形状遮挡物训练，效果差异不大。</a:t>
            </a:r>
          </a:p>
          <a:p>
            <a:pPr marL="0" indent="0">
              <a:buNone/>
            </a:pP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14</a:t>
            </a:fld>
            <a:endParaRPr lang="zh-CN" altLang="en-US"/>
          </a:p>
        </p:txBody>
      </p:sp>
    </p:spTree>
    <p:extLst>
      <p:ext uri="{BB962C8B-B14F-4D97-AF65-F5344CB8AC3E}">
        <p14:creationId xmlns:p14="http://schemas.microsoft.com/office/powerpoint/2010/main" val="2003432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15</a:t>
            </a:fld>
            <a:endParaRPr lang="zh-CN" altLang="en-US"/>
          </a:p>
        </p:txBody>
      </p:sp>
    </p:spTree>
    <p:extLst>
      <p:ext uri="{BB962C8B-B14F-4D97-AF65-F5344CB8AC3E}">
        <p14:creationId xmlns:p14="http://schemas.microsoft.com/office/powerpoint/2010/main" val="3807814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learning models on motion and/or appearance features, employing standard hand-crafted features.</a:t>
            </a:r>
          </a:p>
          <a:p>
            <a:endParaRPr lang="en-US" altLang="zh-CN" dirty="0"/>
          </a:p>
          <a:p>
            <a:r>
              <a:rPr lang="en-US" altLang="zh-CN" dirty="0"/>
              <a:t>capturing the local irregularity of the low-level motion features or high-level detectors.</a:t>
            </a:r>
          </a:p>
          <a:p>
            <a:endParaRPr lang="en-US" altLang="zh-CN" dirty="0"/>
          </a:p>
          <a:p>
            <a:r>
              <a:rPr lang="en-US" altLang="zh-CN" dirty="0" err="1"/>
              <a:t>Ravanbakhsh</a:t>
            </a:r>
            <a:r>
              <a:rPr lang="en-US" altLang="zh-CN" dirty="0"/>
              <a:t> et al. proposed a complex feature structure on top of CNN features which can capture the temporal variation in a video for the task of activity recognition.</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17</a:t>
            </a:fld>
            <a:endParaRPr lang="zh-CN" altLang="en-US"/>
          </a:p>
        </p:txBody>
      </p:sp>
    </p:spTree>
    <p:extLst>
      <p:ext uri="{BB962C8B-B14F-4D97-AF65-F5344CB8AC3E}">
        <p14:creationId xmlns:p14="http://schemas.microsoft.com/office/powerpoint/2010/main" val="1385113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新的挑战：大量小的、部分独立的、自遮挡的、非刚性移动的物体在长时间范围内的准确估计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18</a:t>
            </a:fld>
            <a:endParaRPr lang="zh-CN" altLang="en-US"/>
          </a:p>
        </p:txBody>
      </p:sp>
    </p:spTree>
    <p:extLst>
      <p:ext uri="{BB962C8B-B14F-4D97-AF65-F5344CB8AC3E}">
        <p14:creationId xmlns:p14="http://schemas.microsoft.com/office/powerpoint/2010/main" val="3647843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实验说明：现有方法在动态上表现差，人群分析时，指标</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比光流指标更有鉴别力，现有的基准测试集在人群分析上不可靠，与</a:t>
            </a:r>
            <a:r>
              <a:rPr lang="en-US" altLang="zh-CN" sz="1200" kern="1200" dirty="0">
                <a:solidFill>
                  <a:schemeClr val="tx1"/>
                </a:solidFill>
                <a:effectLst/>
                <a:latin typeface="+mn-lt"/>
                <a:ea typeface="+mn-ea"/>
                <a:cs typeface="+mn-cs"/>
              </a:rPr>
              <a:t>UCF</a:t>
            </a:r>
            <a:r>
              <a:rPr lang="zh-CN" altLang="zh-CN" sz="1200" kern="1200" dirty="0">
                <a:solidFill>
                  <a:schemeClr val="tx1"/>
                </a:solidFill>
                <a:effectLst/>
                <a:latin typeface="+mn-lt"/>
                <a:ea typeface="+mn-ea"/>
                <a:cs typeface="+mn-cs"/>
              </a:rPr>
              <a:t>对比确认本数据集的可靠性。</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19</a:t>
            </a:fld>
            <a:endParaRPr lang="zh-CN" altLang="en-US"/>
          </a:p>
        </p:txBody>
      </p:sp>
    </p:spTree>
    <p:extLst>
      <p:ext uri="{BB962C8B-B14F-4D97-AF65-F5344CB8AC3E}">
        <p14:creationId xmlns:p14="http://schemas.microsoft.com/office/powerpoint/2010/main" val="178048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BFCN: </a:t>
            </a:r>
            <a:r>
              <a:rPr lang="en-US" altLang="zh-CN" sz="1200" kern="1200" dirty="0" err="1">
                <a:solidFill>
                  <a:schemeClr val="tx1"/>
                </a:solidFill>
                <a:effectLst/>
                <a:latin typeface="+mn-lt"/>
                <a:ea typeface="+mn-ea"/>
                <a:cs typeface="+mn-cs"/>
              </a:rPr>
              <a:t>AlexNet</a:t>
            </a:r>
            <a:r>
              <a:rPr lang="en-US" altLang="zh-CN" sz="1200" kern="1200" dirty="0">
                <a:solidFill>
                  <a:schemeClr val="tx1"/>
                </a:solidFill>
                <a:effectLst/>
                <a:latin typeface="+mn-lt"/>
                <a:ea typeface="+mn-ea"/>
                <a:cs typeface="+mn-cs"/>
              </a:rPr>
              <a:t> + Binary Quantization Layer,</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Binary	bit Map</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temporal CNN patterns</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TCP measure,</a:t>
            </a:r>
            <a:r>
              <a:rPr lang="zh-CN" altLang="zh-CN" sz="1200" kern="1200" dirty="0">
                <a:solidFill>
                  <a:schemeClr val="tx1"/>
                </a:solidFill>
                <a:effectLst/>
                <a:latin typeface="+mn-lt"/>
                <a:ea typeface="+mn-ea"/>
                <a:cs typeface="+mn-cs"/>
              </a:rPr>
              <a:t>通过上采样得到</a:t>
            </a:r>
            <a:r>
              <a:rPr lang="zh-CN" altLang="en-US" sz="1200" kern="1200" dirty="0">
                <a:solidFill>
                  <a:schemeClr val="tx1"/>
                </a:solidFill>
                <a:effectLst/>
                <a:latin typeface="+mn-lt"/>
                <a:ea typeface="+mn-ea"/>
                <a:cs typeface="+mn-cs"/>
              </a:rPr>
              <a:t>原图像大小的</a:t>
            </a:r>
            <a:r>
              <a:rPr lang="en-US" altLang="zh-CN" sz="1200" kern="1200" dirty="0">
                <a:solidFill>
                  <a:schemeClr val="tx1"/>
                </a:solidFill>
                <a:effectLst/>
                <a:latin typeface="+mn-lt"/>
                <a:ea typeface="+mn-ea"/>
                <a:cs typeface="+mn-cs"/>
              </a:rPr>
              <a:t>TCP map.</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通过计算二进制代码直方图上的不规则性来捕获这种随时间的变化。将异常度量为二进制码直方图的均匀性。因此，平的二进制模式的直方图意味着视觉模式的不一致性，因此增加了异常的几率。</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Fusion: </a:t>
            </a:r>
            <a:r>
              <a:rPr lang="zh-CN" altLang="zh-CN" sz="1200" kern="1200" dirty="0">
                <a:solidFill>
                  <a:schemeClr val="tx1"/>
                </a:solidFill>
                <a:effectLst/>
                <a:latin typeface="+mn-lt"/>
                <a:ea typeface="+mn-ea"/>
                <a:cs typeface="+mn-cs"/>
              </a:rPr>
              <a:t>由于光流只是对于两张图片，而</a:t>
            </a:r>
            <a:r>
              <a:rPr lang="en-US" altLang="zh-CN" sz="1200" kern="1200" dirty="0">
                <a:solidFill>
                  <a:schemeClr val="tx1"/>
                </a:solidFill>
                <a:effectLst/>
                <a:latin typeface="+mn-lt"/>
                <a:ea typeface="+mn-ea"/>
                <a:cs typeface="+mn-cs"/>
              </a:rPr>
              <a:t>TCP map</a:t>
            </a:r>
            <a:r>
              <a:rPr lang="zh-CN" altLang="zh-CN" sz="1200" kern="1200" dirty="0">
                <a:solidFill>
                  <a:schemeClr val="tx1"/>
                </a:solidFill>
                <a:effectLst/>
                <a:latin typeface="+mn-lt"/>
                <a:ea typeface="+mn-ea"/>
                <a:cs typeface="+mn-cs"/>
              </a:rPr>
              <a:t>是对一个序列，因此要得到一个光流序列</a:t>
            </a:r>
            <a:r>
              <a:rPr lang="en-US" altLang="zh-CN" sz="1200" kern="1200" dirty="0">
                <a:solidFill>
                  <a:schemeClr val="tx1"/>
                </a:solidFill>
                <a:effectLst/>
                <a:latin typeface="+mn-lt"/>
                <a:ea typeface="+mn-ea"/>
                <a:cs typeface="+mn-cs"/>
              </a:rPr>
              <a:t>dt,</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dt</a:t>
            </a:r>
            <a:r>
              <a:rPr lang="zh-CN" altLang="zh-CN" sz="1200" kern="1200" dirty="0">
                <a:solidFill>
                  <a:schemeClr val="tx1"/>
                </a:solidFill>
                <a:effectLst/>
                <a:latin typeface="+mn-lt"/>
                <a:ea typeface="+mn-ea"/>
                <a:cs typeface="+mn-cs"/>
              </a:rPr>
              <a:t>采用之前对</a:t>
            </a:r>
            <a:r>
              <a:rPr lang="en-US" altLang="zh-CN" sz="1200" kern="1200" dirty="0">
                <a:solidFill>
                  <a:schemeClr val="tx1"/>
                </a:solidFill>
                <a:effectLst/>
                <a:latin typeface="+mn-lt"/>
                <a:ea typeface="+mn-ea"/>
                <a:cs typeface="+mn-cs"/>
              </a:rPr>
              <a:t>patch </a:t>
            </a:r>
            <a:r>
              <a:rPr lang="en-US" altLang="zh-CN" sz="1200" kern="1200" dirty="0" err="1">
                <a:solidFill>
                  <a:schemeClr val="tx1"/>
                </a:solidFill>
                <a:effectLst/>
                <a:latin typeface="+mn-lt"/>
                <a:ea typeface="+mn-ea"/>
                <a:cs typeface="+mn-cs"/>
              </a:rPr>
              <a:t>pt</a:t>
            </a:r>
            <a:r>
              <a:rPr lang="zh-CN" altLang="zh-CN" sz="1200" kern="1200" dirty="0">
                <a:solidFill>
                  <a:schemeClr val="tx1"/>
                </a:solidFill>
                <a:effectLst/>
                <a:latin typeface="+mn-lt"/>
                <a:ea typeface="+mn-ea"/>
                <a:cs typeface="+mn-cs"/>
              </a:rPr>
              <a:t>相似的操作得到</a:t>
            </a:r>
            <a:r>
              <a:rPr lang="en-US" altLang="zh-CN" sz="1200" kern="1200" dirty="0">
                <a:solidFill>
                  <a:schemeClr val="tx1"/>
                </a:solidFill>
                <a:effectLst/>
                <a:latin typeface="+mn-lt"/>
                <a:ea typeface="+mn-ea"/>
                <a:cs typeface="+mn-cs"/>
              </a:rPr>
              <a:t>optical-flow Maps</a:t>
            </a:r>
            <a:r>
              <a:rPr lang="zh-CN" altLang="zh-CN" sz="1200" kern="1200" dirty="0">
                <a:solidFill>
                  <a:schemeClr val="tx1"/>
                </a:solidFill>
                <a:effectLst/>
                <a:latin typeface="+mn-lt"/>
                <a:ea typeface="+mn-ea"/>
                <a:cs typeface="+mn-cs"/>
              </a:rPr>
              <a:t>，最后，对两个</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加权</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0.5</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20</a:t>
            </a:fld>
            <a:endParaRPr lang="zh-CN" altLang="en-US"/>
          </a:p>
        </p:txBody>
      </p:sp>
    </p:spTree>
    <p:extLst>
      <p:ext uri="{BB962C8B-B14F-4D97-AF65-F5344CB8AC3E}">
        <p14:creationId xmlns:p14="http://schemas.microsoft.com/office/powerpoint/2010/main" val="212091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热力图：</a:t>
            </a:r>
            <a:r>
              <a:rPr lang="en-US" altLang="zh-CN" dirty="0"/>
              <a:t>create an inception-like network, equipped with filters of different sizes in order to produce density heatmaps.</a:t>
            </a:r>
          </a:p>
          <a:p>
            <a:endParaRPr lang="en-US" altLang="zh-CN" dirty="0"/>
          </a:p>
          <a:p>
            <a:r>
              <a:rPr lang="zh-CN" altLang="en-US" dirty="0"/>
              <a:t>光流图：</a:t>
            </a:r>
            <a:r>
              <a:rPr lang="en-US" altLang="zh-CN" dirty="0"/>
              <a:t>FlowNet2</a:t>
            </a:r>
          </a:p>
          <a:p>
            <a:endParaRPr lang="en-US" altLang="zh-CN" dirty="0"/>
          </a:p>
          <a:p>
            <a:r>
              <a:rPr lang="en-US" altLang="zh-CN" dirty="0"/>
              <a:t>Two stream Feature extraction : a convolutional spatiotemporal network +LSTM ------to learn the regular patterns in the training videos, in time and space</a:t>
            </a:r>
          </a:p>
          <a:p>
            <a:endParaRPr lang="en-US" altLang="zh-CN" dirty="0"/>
          </a:p>
          <a:p>
            <a:r>
              <a:rPr lang="en-US" altLang="zh-CN" dirty="0"/>
              <a:t>The outputs of each model ended up in two fully connected layers and then merged.</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21</a:t>
            </a:fld>
            <a:endParaRPr lang="zh-CN" altLang="en-US"/>
          </a:p>
        </p:txBody>
      </p:sp>
    </p:spTree>
    <p:extLst>
      <p:ext uri="{BB962C8B-B14F-4D97-AF65-F5344CB8AC3E}">
        <p14:creationId xmlns:p14="http://schemas.microsoft.com/office/powerpoint/2010/main" val="334114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22</a:t>
            </a:fld>
            <a:endParaRPr lang="zh-CN" altLang="en-US"/>
          </a:p>
        </p:txBody>
      </p:sp>
    </p:spTree>
    <p:extLst>
      <p:ext uri="{BB962C8B-B14F-4D97-AF65-F5344CB8AC3E}">
        <p14:creationId xmlns:p14="http://schemas.microsoft.com/office/powerpoint/2010/main" val="212076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the initial position and extent of a target object in the initial image, the goal of object tracking is to estimate the position and extent of the target in subsequent frames. </a:t>
            </a:r>
          </a:p>
          <a:p>
            <a:endParaRPr lang="en-US" altLang="zh-CN" dirty="0"/>
          </a:p>
          <a:p>
            <a:r>
              <a:rPr lang="en-US" altLang="zh-CN" dirty="0"/>
              <a:t>estimate the pose of all persons appearing in the video and assign a unique identity to each person over time</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23</a:t>
            </a:fld>
            <a:endParaRPr lang="zh-CN" altLang="en-US"/>
          </a:p>
        </p:txBody>
      </p:sp>
    </p:spTree>
    <p:extLst>
      <p:ext uri="{BB962C8B-B14F-4D97-AF65-F5344CB8AC3E}">
        <p14:creationId xmlns:p14="http://schemas.microsoft.com/office/powerpoint/2010/main" val="329021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discriminative methods, correlative filter methods, deep learning methods</a:t>
            </a:r>
          </a:p>
          <a:p>
            <a:endParaRPr lang="en-US" altLang="zh-CN" dirty="0"/>
          </a:p>
          <a:p>
            <a:r>
              <a:rPr lang="en-US" altLang="zh-CN" dirty="0"/>
              <a:t>DCF trackers:</a:t>
            </a:r>
          </a:p>
          <a:p>
            <a:r>
              <a:rPr lang="en-US" altLang="zh-CN" dirty="0"/>
              <a:t>discriminative correlation filters (DCF): use handcrafted features, which hinder their accuracy and robustness</a:t>
            </a:r>
          </a:p>
          <a:p>
            <a:r>
              <a:rPr lang="en-US" altLang="zh-CN" dirty="0"/>
              <a:t>combination of DCF framework and CNN features</a:t>
            </a:r>
          </a:p>
          <a:p>
            <a:endParaRPr lang="en-US" altLang="zh-CN" dirty="0"/>
          </a:p>
          <a:p>
            <a:r>
              <a:rPr lang="en-US" altLang="zh-CN" dirty="0"/>
              <a:t>CNN-based trackers</a:t>
            </a:r>
          </a:p>
          <a:p>
            <a:r>
              <a:rPr lang="en-US" altLang="zh-CN" dirty="0"/>
              <a:t>design the tracking networks and pre-train them in order to learn the target-specific features </a:t>
            </a:r>
          </a:p>
          <a:p>
            <a:r>
              <a:rPr lang="en-US" altLang="zh-CN" dirty="0"/>
              <a:t>Shortcoming: only consider appearance features in current frame and can hardly benefit from motion and inter-frame information.</a:t>
            </a:r>
          </a:p>
          <a:p>
            <a:endParaRPr lang="en-US" altLang="zh-CN" dirty="0"/>
          </a:p>
          <a:p>
            <a:r>
              <a:rPr lang="en-US" altLang="zh-CN" dirty="0"/>
              <a:t>Optical flow for visual recognition </a:t>
            </a:r>
          </a:p>
        </p:txBody>
      </p:sp>
      <p:sp>
        <p:nvSpPr>
          <p:cNvPr id="4" name="灯片编号占位符 3"/>
          <p:cNvSpPr>
            <a:spLocks noGrp="1"/>
          </p:cNvSpPr>
          <p:nvPr>
            <p:ph type="sldNum" sz="quarter" idx="5"/>
          </p:nvPr>
        </p:nvSpPr>
        <p:spPr/>
        <p:txBody>
          <a:bodyPr/>
          <a:lstStyle/>
          <a:p>
            <a:fld id="{AE349CC7-AF87-44D2-B0F4-0FAE4FB75AF6}" type="slidenum">
              <a:rPr lang="zh-CN" altLang="en-US" smtClean="0"/>
              <a:t>24</a:t>
            </a:fld>
            <a:endParaRPr lang="zh-CN" altLang="en-US"/>
          </a:p>
        </p:txBody>
      </p:sp>
    </p:spTree>
    <p:extLst>
      <p:ext uri="{BB962C8B-B14F-4D97-AF65-F5344CB8AC3E}">
        <p14:creationId xmlns:p14="http://schemas.microsoft.com/office/powerpoint/2010/main" val="52857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diffusion-based method propagates appearance information around the target hole for image completion. This approach is incapable of handling the appearance variations and filling large holes.</a:t>
            </a:r>
          </a:p>
          <a:p>
            <a:r>
              <a:rPr lang="en-US" altLang="zh-CN" dirty="0"/>
              <a:t>A patch-based method completes missing regions by sampling and pasting patches from known regions or other source images. This kind of approach has been extended to the temporal domain for video inpainting.</a:t>
            </a:r>
          </a:p>
          <a:p>
            <a:endParaRPr lang="en-US" altLang="zh-CN" dirty="0"/>
          </a:p>
          <a:p>
            <a:r>
              <a:rPr lang="en-US" altLang="zh-CN" dirty="0"/>
              <a:t>By using GAN, Pathak et al. [23] train an inpainting network that can handle large-sized holes. Iizuka et al. [15] improved [23] by introducing both global and local discriminators for deriving the adversarial losses. More recently, Yu et al. [35] presented a contextual attention mechanism in a generative inpainting framework, which further improves the inpainting quality. These methods achieve excellent results in image inpainting.</a:t>
            </a:r>
          </a:p>
          <a:p>
            <a:endParaRPr lang="en-US" altLang="zh-CN" dirty="0"/>
          </a:p>
          <a:p>
            <a:r>
              <a:rPr lang="en-US" altLang="zh-CN" dirty="0"/>
              <a:t>Wang et al. extended the CNN solution from image to video, proposing a hybrid network combining 2DCNN and 3DCNN. They used 3DCNN to recover the temporal coherence and 2DCNN to reconstruct the spatial details.</a:t>
            </a:r>
          </a:p>
          <a:p>
            <a:endParaRPr lang="en-US" altLang="zh-CN" dirty="0"/>
          </a:p>
          <a:p>
            <a:r>
              <a:rPr lang="en-US" altLang="zh-CN" dirty="0"/>
              <a:t>…</a:t>
            </a:r>
            <a:r>
              <a:rPr lang="en-US" altLang="zh-CN" dirty="0" err="1"/>
              <a:t>ConvLSTM</a:t>
            </a:r>
            <a:r>
              <a:rPr lang="en-US" altLang="zh-CN" dirty="0"/>
              <a:t> are powerful tools to model long-term temporal consistency for video related tasks</a:t>
            </a: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6</a:t>
            </a:fld>
            <a:endParaRPr lang="zh-CN" altLang="en-US"/>
          </a:p>
        </p:txBody>
      </p:sp>
    </p:spTree>
    <p:extLst>
      <p:ext uri="{BB962C8B-B14F-4D97-AF65-F5344CB8AC3E}">
        <p14:creationId xmlns:p14="http://schemas.microsoft.com/office/powerpoint/2010/main" val="2297528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Procedure:</a:t>
            </a:r>
          </a:p>
          <a:p>
            <a:r>
              <a:rPr lang="en-US" altLang="zh-CN" dirty="0"/>
              <a:t>1.The satellite video frames are firstly disposed by Lucas-</a:t>
            </a:r>
            <a:r>
              <a:rPr lang="en-US" altLang="zh-CN" dirty="0" err="1"/>
              <a:t>Kanade</a:t>
            </a:r>
            <a:r>
              <a:rPr lang="en-US" altLang="zh-CN" dirty="0"/>
              <a:t> optical flow method to get an optical flow field. </a:t>
            </a:r>
          </a:p>
          <a:p>
            <a:r>
              <a:rPr lang="en-US" altLang="zh-CN" dirty="0"/>
              <a:t>2.The HSV Color system is used for converting two-dimensional optical flow field into a three-channel color image. </a:t>
            </a:r>
          </a:p>
          <a:p>
            <a:r>
              <a:rPr lang="en-US" altLang="zh-CN" dirty="0"/>
              <a:t>3.The integral image is employed to obtain the most probable position of target. </a:t>
            </a:r>
          </a:p>
          <a:p>
            <a:r>
              <a:rPr lang="en-US" altLang="zh-CN" dirty="0"/>
              <a:t>4.In addition, since most interested targets move slightly in satellite videos, multi-frame difference method is applied to locate a more accurate position of the moving target. </a:t>
            </a:r>
          </a:p>
          <a:p>
            <a:endParaRPr lang="en-US" altLang="zh-CN" dirty="0"/>
          </a:p>
          <a:p>
            <a:r>
              <a:rPr lang="en-US" altLang="zh-CN" dirty="0"/>
              <a:t>In 4, need to find the best interval </a:t>
            </a:r>
            <a:r>
              <a:rPr lang="en-US" altLang="zh-CN" dirty="0" err="1"/>
              <a:t>i</a:t>
            </a:r>
            <a:r>
              <a:rPr lang="en-US" altLang="zh-CN" dirty="0"/>
              <a:t> (frame k, frame </a:t>
            </a:r>
            <a:r>
              <a:rPr lang="en-US" altLang="zh-CN" dirty="0" err="1"/>
              <a:t>k+i</a:t>
            </a: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25</a:t>
            </a:fld>
            <a:endParaRPr lang="zh-CN" altLang="en-US"/>
          </a:p>
        </p:txBody>
      </p:sp>
    </p:spTree>
    <p:extLst>
      <p:ext uri="{BB962C8B-B14F-4D97-AF65-F5344CB8AC3E}">
        <p14:creationId xmlns:p14="http://schemas.microsoft.com/office/powerpoint/2010/main" val="2919916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procedure: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1.In historical branch, appearance features and flow information are extracted by the </a:t>
            </a:r>
            <a:r>
              <a:rPr lang="en-US" altLang="zh-CN" sz="1200" kern="1200" dirty="0" err="1">
                <a:solidFill>
                  <a:schemeClr val="tx1"/>
                </a:solidFill>
                <a:effectLst/>
                <a:latin typeface="+mn-lt"/>
                <a:ea typeface="+mn-ea"/>
                <a:cs typeface="+mn-cs"/>
              </a:rPr>
              <a:t>FeatureNet</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FlowNet</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 previous frames at predefined intervals (5 frames in experiments, T = 6) is warped to 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 frame guided by flow information.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 a spatial-temporal attention module is designed to weight the warped feature maps.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 In another branch, the feature maps of current frame is extracted by </a:t>
            </a:r>
            <a:r>
              <a:rPr lang="en-US" altLang="zh-CN" sz="1200" kern="1200" dirty="0" err="1">
                <a:solidFill>
                  <a:schemeClr val="tx1"/>
                </a:solidFill>
                <a:effectLst/>
                <a:latin typeface="+mn-lt"/>
                <a:ea typeface="+mn-ea"/>
                <a:cs typeface="+mn-cs"/>
              </a:rPr>
              <a:t>FeatureNet</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5. both two branches are fed into subsequent correlation filters layer for training</a:t>
            </a: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26</a:t>
            </a:fld>
            <a:endParaRPr lang="zh-CN" altLang="en-US"/>
          </a:p>
        </p:txBody>
      </p:sp>
    </p:spTree>
    <p:extLst>
      <p:ext uri="{BB962C8B-B14F-4D97-AF65-F5344CB8AC3E}">
        <p14:creationId xmlns:p14="http://schemas.microsoft.com/office/powerpoint/2010/main" val="309791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a:t>
            </a:r>
            <a:r>
              <a:rPr lang="en-US" altLang="zh-CN" dirty="0"/>
              <a:t>The temporal attention sub-network architecture</a:t>
            </a:r>
          </a:p>
          <a:p>
            <a:endParaRPr lang="en-US" altLang="zh-CN" dirty="0"/>
          </a:p>
          <a:p>
            <a:r>
              <a:rPr lang="en-US" altLang="zh-CN" dirty="0"/>
              <a:t>1.the output of spatial attention module is first passed through a global pooling layer to produce a channel-wise descriptor.</a:t>
            </a:r>
          </a:p>
          <a:p>
            <a:r>
              <a:rPr lang="en-US" altLang="zh-CN" dirty="0"/>
              <a:t>2. three fully connected (FC) layers are added, in which learned for each channel by a self-gating mechanism based on channel dependence.</a:t>
            </a:r>
          </a:p>
          <a:p>
            <a:r>
              <a:rPr lang="en-US" altLang="zh-CN" dirty="0"/>
              <a:t>3. re-weight the original feature maps to generate the output of temporal attention module</a:t>
            </a: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27</a:t>
            </a:fld>
            <a:endParaRPr lang="zh-CN" altLang="en-US"/>
          </a:p>
        </p:txBody>
      </p:sp>
    </p:spTree>
    <p:extLst>
      <p:ext uri="{BB962C8B-B14F-4D97-AF65-F5344CB8AC3E}">
        <p14:creationId xmlns:p14="http://schemas.microsoft.com/office/powerpoint/2010/main" val="180272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where α is an accumulation rate and I is an input image. In the experiments, α = 0.01, which means that each new frame has a weight of 0.01 in the running average and the mean image has a weight of 0.99.</a:t>
            </a:r>
          </a:p>
          <a:p>
            <a:endParaRPr lang="en-US" altLang="zh-CN" dirty="0"/>
          </a:p>
          <a:p>
            <a:r>
              <a:rPr lang="en-US" altLang="zh-CN" dirty="0"/>
              <a:t>Merge:</a:t>
            </a:r>
            <a:r>
              <a:rPr lang="zh-CN" altLang="en-US" dirty="0"/>
              <a:t>最小像素距离，区域交集，光流夹角</a:t>
            </a:r>
            <a:endParaRPr lang="en-US" altLang="zh-CN" dirty="0"/>
          </a:p>
          <a:p>
            <a:endParaRPr lang="en-US" altLang="zh-CN" dirty="0"/>
          </a:p>
          <a:p>
            <a:r>
              <a:rPr lang="en-US" altLang="zh-CN" dirty="0"/>
              <a:t>Flow Separate</a:t>
            </a:r>
            <a:r>
              <a:rPr lang="zh-CN" altLang="en-US" dirty="0"/>
              <a:t>：使用</a:t>
            </a:r>
            <a:r>
              <a:rPr lang="en-US" altLang="zh-CN" dirty="0" err="1"/>
              <a:t>kmeans</a:t>
            </a:r>
            <a:r>
              <a:rPr lang="zh-CN" altLang="en-US" dirty="0"/>
              <a:t>聚</a:t>
            </a:r>
            <a:r>
              <a:rPr lang="en-US" altLang="zh-CN" dirty="0"/>
              <a:t>3</a:t>
            </a:r>
            <a:r>
              <a:rPr lang="zh-CN" altLang="en-US" dirty="0"/>
              <a:t>类，共得到</a:t>
            </a:r>
            <a:r>
              <a:rPr lang="en-US" altLang="zh-CN" dirty="0"/>
              <a:t>3</a:t>
            </a:r>
            <a:r>
              <a:rPr lang="zh-CN" altLang="en-US" dirty="0"/>
              <a:t>个</a:t>
            </a:r>
            <a:r>
              <a:rPr lang="en-US" altLang="zh-CN" dirty="0"/>
              <a:t>ratio, </a:t>
            </a:r>
            <a:r>
              <a:rPr lang="zh-CN" altLang="en-US" dirty="0"/>
              <a:t>分别与阈值</a:t>
            </a:r>
            <a:r>
              <a:rPr lang="en-US" altLang="zh-CN" dirty="0"/>
              <a:t>0.4</a:t>
            </a:r>
            <a:r>
              <a:rPr lang="zh-CN" altLang="en-US" dirty="0"/>
              <a:t>比较，若小，在比较光流夹角，若相反，则保留这两类的框，即分成了两个。</a:t>
            </a:r>
            <a:endParaRPr lang="en-US" altLang="zh-CN" dirty="0"/>
          </a:p>
          <a:p>
            <a:endParaRPr lang="en-US" altLang="zh-CN" dirty="0"/>
          </a:p>
          <a:p>
            <a:r>
              <a:rPr lang="en-US" altLang="zh-CN" dirty="0"/>
              <a:t>Edge::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a:t>
            </a:r>
            <a:r>
              <a:rPr lang="en-US" altLang="zh-CN" sz="1200" dirty="0"/>
              <a:t>Background image </a:t>
            </a:r>
            <a:r>
              <a:rPr lang="zh-CN" altLang="en-US" sz="1200" dirty="0"/>
              <a:t>和 </a:t>
            </a:r>
            <a:r>
              <a:rPr lang="en-US" altLang="zh-CN" sz="1200" dirty="0"/>
              <a:t>current image </a:t>
            </a:r>
            <a:r>
              <a:rPr lang="zh-CN" altLang="en-US" sz="1200" dirty="0"/>
              <a:t>分别通过</a:t>
            </a:r>
            <a:r>
              <a:rPr lang="en-US" altLang="zh-CN" dirty="0"/>
              <a:t>the Canny edge detector </a:t>
            </a:r>
            <a:r>
              <a:rPr lang="zh-CN" altLang="en-US" dirty="0"/>
              <a:t>得到</a:t>
            </a:r>
            <a:r>
              <a:rPr lang="en-US" altLang="zh-CN" dirty="0"/>
              <a:t>  EA and EI</a:t>
            </a:r>
            <a:r>
              <a:rPr lang="zh-CN" altLang="en-US" dirty="0"/>
              <a:t>，对其中对应像素</a:t>
            </a:r>
            <a:r>
              <a:rPr lang="en-US" altLang="zh-CN" dirty="0"/>
              <a:t>XOR</a:t>
            </a:r>
            <a:r>
              <a:rPr lang="zh-CN" altLang="en-US" dirty="0"/>
              <a:t>后得到</a:t>
            </a:r>
            <a:r>
              <a:rPr lang="en-US" altLang="zh-CN" dirty="0"/>
              <a:t>EF</a:t>
            </a:r>
            <a:r>
              <a:rPr lang="zh-CN" altLang="en-US" dirty="0"/>
              <a:t>：：</a:t>
            </a:r>
            <a:r>
              <a:rPr lang="en-US" altLang="zh-CN" dirty="0"/>
              <a:t>eliminate the background edges from the foreground blob edges</a:t>
            </a:r>
            <a:r>
              <a:rPr lang="zh-CN" altLang="en-US" dirty="0"/>
              <a:t>，</a:t>
            </a:r>
            <a:r>
              <a:rPr lang="en-US" altLang="zh-CN" dirty="0"/>
              <a:t>eliminate foreground blobs that were in fact background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a:t>
            </a:r>
            <a:r>
              <a:rPr lang="en-US" altLang="zh-CN" dirty="0"/>
              <a:t>EF</a:t>
            </a:r>
            <a:r>
              <a:rPr lang="zh-CN" altLang="en-US" dirty="0"/>
              <a:t>，先随机取边缘上一点，并取与之曼哈顿距离小于</a:t>
            </a:r>
            <a:r>
              <a:rPr lang="en-US" altLang="zh-CN" dirty="0"/>
              <a:t>3</a:t>
            </a:r>
            <a:r>
              <a:rPr lang="zh-CN" altLang="en-US" dirty="0"/>
              <a:t>的边缘点，形成一个</a:t>
            </a:r>
            <a:r>
              <a:rPr lang="en-US" altLang="zh-CN" dirty="0" err="1"/>
              <a:t>group,Gi</a:t>
            </a:r>
            <a:r>
              <a:rPr lang="en-US" altLang="zh-CN" dirty="0"/>
              <a:t>, </a:t>
            </a:r>
            <a:r>
              <a:rPr lang="zh-CN" altLang="en-US" dirty="0"/>
              <a:t>重复直到所有点都有分组；然后，为每个</a:t>
            </a:r>
            <a:r>
              <a:rPr lang="en-US" altLang="zh-CN" dirty="0"/>
              <a:t>Gi, </a:t>
            </a:r>
            <a:r>
              <a:rPr lang="zh-CN" altLang="en-US" dirty="0"/>
              <a:t>找最大的</a:t>
            </a:r>
            <a:r>
              <a:rPr lang="en-US" altLang="zh-CN" dirty="0"/>
              <a:t>bounding box </a:t>
            </a:r>
            <a:r>
              <a:rPr lang="en-US" altLang="zh-CN" dirty="0" err="1"/>
              <a:t>ri</a:t>
            </a:r>
            <a:r>
              <a:rPr lang="zh-CN" altLang="en-US" dirty="0"/>
              <a:t>；</a:t>
            </a:r>
            <a:r>
              <a:rPr lang="en-US" altLang="zh-CN" dirty="0" err="1"/>
              <a:t>ri</a:t>
            </a:r>
            <a:r>
              <a:rPr lang="zh-CN" altLang="en-US" dirty="0"/>
              <a:t>的数量对应于前景</a:t>
            </a:r>
            <a:r>
              <a:rPr lang="en-US" altLang="zh-CN" dirty="0"/>
              <a:t>blob</a:t>
            </a:r>
            <a:r>
              <a:rPr lang="zh-CN" altLang="en-US" dirty="0"/>
              <a:t>中不同物体的数量。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Decision algorithm: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if an </a:t>
            </a:r>
            <a:r>
              <a:rPr lang="en-US" altLang="zh-CN" dirty="0" err="1"/>
              <a:t>RoI</a:t>
            </a:r>
            <a:r>
              <a:rPr lang="en-US" altLang="zh-CN" dirty="0"/>
              <a:t> has been modified by the flow separation ,keep the two boxes returned by the optical flow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if an </a:t>
            </a:r>
            <a:r>
              <a:rPr lang="en-US" altLang="zh-CN" dirty="0" err="1"/>
              <a:t>RoI</a:t>
            </a:r>
            <a:r>
              <a:rPr lang="en-US" altLang="zh-CN" dirty="0"/>
              <a:t> has been modified both by the flow merging and the edge </a:t>
            </a:r>
            <a:r>
              <a:rPr lang="en-US" altLang="zh-CN" dirty="0" err="1"/>
              <a:t>precessing</a:t>
            </a:r>
            <a:r>
              <a:rPr lang="en-US" altLang="zh-CN" dirty="0"/>
              <a:t>, we keep the boxes from the edges processing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If the number of boxes that the edge processing step returned is greater or equal than four, we ignore them and simply keep the one box proposed by the optical flow.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when the edges proposed two boxes, </a:t>
            </a:r>
            <a:r>
              <a:rPr lang="en-US" altLang="zh-CN" dirty="0" err="1"/>
              <a:t>ei</a:t>
            </a:r>
            <a:r>
              <a:rPr lang="en-US" altLang="zh-CN" dirty="0"/>
              <a:t> and </a:t>
            </a:r>
            <a:r>
              <a:rPr lang="en-US" altLang="zh-CN" dirty="0" err="1"/>
              <a:t>ek</a:t>
            </a:r>
            <a:r>
              <a:rPr lang="en-US" altLang="zh-CN" dirty="0"/>
              <a:t>, and the optical flow only one, </a:t>
            </a:r>
            <a:r>
              <a:rPr lang="en-US" altLang="zh-CN" dirty="0" err="1"/>
              <a:t>fk</a:t>
            </a:r>
            <a:r>
              <a:rPr lang="en-US" altLang="zh-CN" dirty="0"/>
              <a:t>, compute the area ratio=</a:t>
            </a:r>
            <a:r>
              <a:rPr lang="en-US" altLang="zh-CN" dirty="0" err="1"/>
              <a:t>eiUek</a:t>
            </a:r>
            <a:r>
              <a:rPr lang="en-US" altLang="zh-CN" dirty="0"/>
              <a:t>/</a:t>
            </a:r>
            <a:r>
              <a:rPr lang="en-US" altLang="zh-CN" dirty="0" err="1"/>
              <a:t>ef</a:t>
            </a:r>
            <a:r>
              <a:rPr lang="en-US" altLang="zh-CN" dirty="0"/>
              <a:t>, if the ratio is smaller or equal to 0.65, keep the </a:t>
            </a:r>
            <a:r>
              <a:rPr lang="en-US" altLang="zh-CN" dirty="0" err="1"/>
              <a:t>the</a:t>
            </a:r>
            <a:r>
              <a:rPr lang="en-US" altLang="zh-CN" dirty="0"/>
              <a:t> single box </a:t>
            </a:r>
            <a:r>
              <a:rPr lang="en-US" altLang="zh-CN" dirty="0" err="1"/>
              <a:t>fk</a:t>
            </a:r>
            <a:r>
              <a:rPr lang="en-US" altLang="zh-CN" dirty="0"/>
              <a:t> from the optical flow processing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In other case, we simply favor the edge boxes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28</a:t>
            </a:fld>
            <a:endParaRPr lang="zh-CN" altLang="en-US"/>
          </a:p>
        </p:txBody>
      </p:sp>
    </p:spTree>
    <p:extLst>
      <p:ext uri="{BB962C8B-B14F-4D97-AF65-F5344CB8AC3E}">
        <p14:creationId xmlns:p14="http://schemas.microsoft.com/office/powerpoint/2010/main" val="1706146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29</a:t>
            </a:fld>
            <a:endParaRPr lang="zh-CN" altLang="en-US"/>
          </a:p>
        </p:txBody>
      </p:sp>
    </p:spTree>
    <p:extLst>
      <p:ext uri="{BB962C8B-B14F-4D97-AF65-F5344CB8AC3E}">
        <p14:creationId xmlns:p14="http://schemas.microsoft.com/office/powerpoint/2010/main" val="53602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VOS can be formulated as a pixel-wise labelling of each video frame I as either foreground (1) or background (0), thus generating a foreground segmentation mask S.</a:t>
            </a: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30</a:t>
            </a:fld>
            <a:endParaRPr lang="zh-CN" altLang="en-US"/>
          </a:p>
        </p:txBody>
      </p:sp>
    </p:spTree>
    <p:extLst>
      <p:ext uri="{BB962C8B-B14F-4D97-AF65-F5344CB8AC3E}">
        <p14:creationId xmlns:p14="http://schemas.microsoft.com/office/powerpoint/2010/main" val="242053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patch-wise training</a:t>
            </a:r>
          </a:p>
          <a:p>
            <a:pPr marL="228600" indent="-228600">
              <a:buAutoNum type="arabicPeriod"/>
            </a:pPr>
            <a:r>
              <a:rPr lang="en-US" altLang="zh-CN" dirty="0"/>
              <a:t>end-to-end learning of pixel-wise classification(FCN, </a:t>
            </a:r>
            <a:r>
              <a:rPr lang="en-US" altLang="zh-CN" dirty="0" err="1"/>
              <a:t>SegNet</a:t>
            </a:r>
            <a:r>
              <a:rPr lang="en-US" altLang="zh-CN" dirty="0"/>
              <a:t>)</a:t>
            </a:r>
          </a:p>
          <a:p>
            <a:pPr marL="228600" indent="-228600">
              <a:buAutoNum type="arabicPeriod"/>
            </a:pPr>
            <a:endParaRPr lang="en-US" altLang="zh-CN" dirty="0"/>
          </a:p>
          <a:p>
            <a:pPr marL="0" indent="0">
              <a:buNone/>
            </a:pPr>
            <a:r>
              <a:rPr lang="en-US" altLang="zh-CN" dirty="0"/>
              <a:t>motion detection : geometry based approaches, CNN based optical flow</a:t>
            </a:r>
          </a:p>
          <a:p>
            <a:pPr marL="0" indent="0">
              <a:buNone/>
            </a:pPr>
            <a:endParaRPr lang="en-US" altLang="zh-CN" dirty="0"/>
          </a:p>
          <a:p>
            <a:pPr marL="0" indent="0">
              <a:buNone/>
            </a:pPr>
            <a:r>
              <a:rPr lang="en-US" altLang="zh-CN" dirty="0"/>
              <a:t>combine appearance and motion cues</a:t>
            </a:r>
          </a:p>
          <a:p>
            <a:pPr marL="228600" indent="-228600">
              <a:buAutoNum type="arabicPeriod"/>
            </a:pPr>
            <a:endParaRPr lang="en-US" altLang="zh-CN" dirty="0"/>
          </a:p>
          <a:p>
            <a:pPr marL="0" indent="0">
              <a:buNone/>
            </a:pPr>
            <a:r>
              <a:rPr lang="en-US" altLang="zh-CN" dirty="0"/>
              <a:t>VOS : supervised, semi-supervised and unsupervised</a:t>
            </a:r>
          </a:p>
          <a:p>
            <a:pPr marL="0" indent="0">
              <a:buNone/>
            </a:pPr>
            <a:r>
              <a:rPr lang="en-US" altLang="zh-CN" dirty="0"/>
              <a:t>new architecture, loss function variations , transfer learning , data augmentation, applying spatial attention</a:t>
            </a:r>
          </a:p>
        </p:txBody>
      </p:sp>
      <p:sp>
        <p:nvSpPr>
          <p:cNvPr id="4" name="灯片编号占位符 3"/>
          <p:cNvSpPr>
            <a:spLocks noGrp="1"/>
          </p:cNvSpPr>
          <p:nvPr>
            <p:ph type="sldNum" sz="quarter" idx="5"/>
          </p:nvPr>
        </p:nvSpPr>
        <p:spPr/>
        <p:txBody>
          <a:bodyPr/>
          <a:lstStyle/>
          <a:p>
            <a:fld id="{AE349CC7-AF87-44D2-B0F4-0FAE4FB75AF6}" type="slidenum">
              <a:rPr lang="zh-CN" altLang="en-US" smtClean="0"/>
              <a:t>31</a:t>
            </a:fld>
            <a:endParaRPr lang="zh-CN" altLang="en-US"/>
          </a:p>
        </p:txBody>
      </p:sp>
    </p:spTree>
    <p:extLst>
      <p:ext uri="{BB962C8B-B14F-4D97-AF65-F5344CB8AC3E}">
        <p14:creationId xmlns:p14="http://schemas.microsoft.com/office/powerpoint/2010/main" val="334056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Input RGB + flow map (4 channels)  flow map: </a:t>
            </a:r>
            <a:r>
              <a:rPr lang="zh-CN" altLang="en-US" dirty="0"/>
              <a:t>向量的模并在（</a:t>
            </a:r>
            <a:r>
              <a:rPr lang="en-US" altLang="zh-CN" dirty="0"/>
              <a:t>0</a:t>
            </a:r>
            <a:r>
              <a:rPr lang="zh-CN" altLang="en-US" dirty="0"/>
              <a:t>，</a:t>
            </a:r>
            <a:r>
              <a:rPr lang="en-US" altLang="zh-CN" dirty="0"/>
              <a:t>255</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two parallel VGG16 encoders</a:t>
            </a:r>
            <a:r>
              <a:rPr lang="zh-CN" altLang="en-US" dirty="0"/>
              <a:t>，加和连接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32</a:t>
            </a:fld>
            <a:endParaRPr lang="zh-CN" altLang="en-US"/>
          </a:p>
        </p:txBody>
      </p:sp>
    </p:spTree>
    <p:extLst>
      <p:ext uri="{BB962C8B-B14F-4D97-AF65-F5344CB8AC3E}">
        <p14:creationId xmlns:p14="http://schemas.microsoft.com/office/powerpoint/2010/main" val="265068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Procedure:</a:t>
            </a:r>
          </a:p>
          <a:p>
            <a:pPr marL="228600" indent="-228600">
              <a:buAutoNum type="arabicPeriod"/>
            </a:pPr>
            <a:r>
              <a:rPr lang="en-US" altLang="zh-CN" dirty="0"/>
              <a:t>given a video frame and its associated optical flow, two networks compute appearance A and motion feature maps M((both have 1/8 the original image resolution)</a:t>
            </a:r>
          </a:p>
          <a:p>
            <a:pPr marL="228600" indent="-228600">
              <a:buAutoNum type="arabicPeriod"/>
            </a:pPr>
            <a:r>
              <a:rPr lang="en-US" altLang="zh-CN" dirty="0"/>
              <a:t>Two maps are combined by element-wise multiplication to obtain a unique representation R</a:t>
            </a:r>
          </a:p>
          <a:p>
            <a:pPr marL="228600" indent="-228600">
              <a:buAutoNum type="arabicPeriod"/>
            </a:pPr>
            <a:r>
              <a:rPr lang="en-US" altLang="zh-CN" dirty="0"/>
              <a:t>Se is used to weight R and separately encode foreground F and background B information</a:t>
            </a:r>
          </a:p>
          <a:p>
            <a:pPr marL="228600" indent="-228600">
              <a:buAutoNum type="arabicPeriod"/>
            </a:pPr>
            <a:r>
              <a:rPr lang="en-US" altLang="zh-CN" dirty="0"/>
              <a:t>The output of the two sub-networks is concatenated and decoded with a convolutional network to produce the foreground mask S.</a:t>
            </a:r>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33</a:t>
            </a:fld>
            <a:endParaRPr lang="zh-CN" altLang="en-US"/>
          </a:p>
        </p:txBody>
      </p:sp>
    </p:spTree>
    <p:extLst>
      <p:ext uri="{BB962C8B-B14F-4D97-AF65-F5344CB8AC3E}">
        <p14:creationId xmlns:p14="http://schemas.microsoft.com/office/powerpoint/2010/main" val="3316231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1.We start with a semantic segmentation at the previous time step, ht−1 and warp it ( </a:t>
            </a:r>
            <a:r>
              <a:rPr lang="en-US" altLang="zh-CN" dirty="0" err="1"/>
              <a:t>wt</a:t>
            </a:r>
            <a:r>
              <a:rPr lang="en-US" altLang="zh-CN" dirty="0"/>
              <a:t> = φt−1,t(ht−1) )along the optical flow to align it with the segmentation at time t</a:t>
            </a:r>
          </a:p>
          <a:p>
            <a:r>
              <a:rPr lang="en-US" altLang="zh-CN" dirty="0"/>
              <a:t>2. the estimate </a:t>
            </a:r>
            <a:r>
              <a:rPr lang="en-US" altLang="zh-CN" dirty="0" err="1"/>
              <a:t>xt</a:t>
            </a:r>
            <a:r>
              <a:rPr lang="en-US" altLang="zh-CN" dirty="0"/>
              <a:t> computed by a single frame CNN for semantic segmentation</a:t>
            </a:r>
          </a:p>
          <a:p>
            <a:r>
              <a:rPr lang="en-US" altLang="zh-CN" dirty="0"/>
              <a:t>3.Input </a:t>
            </a:r>
            <a:r>
              <a:rPr lang="en-US" altLang="zh-CN" dirty="0" err="1"/>
              <a:t>wt</a:t>
            </a:r>
            <a:r>
              <a:rPr lang="en-US" altLang="zh-CN" dirty="0"/>
              <a:t>, </a:t>
            </a:r>
            <a:r>
              <a:rPr lang="en-US" altLang="zh-CN" dirty="0" err="1"/>
              <a:t>xt</a:t>
            </a:r>
            <a:r>
              <a:rPr lang="en-US" altLang="zh-CN" dirty="0"/>
              <a:t> into GRU , to get the final segmentation </a:t>
            </a:r>
            <a:r>
              <a:rPr lang="en-US" altLang="zh-CN" dirty="0" err="1"/>
              <a:t>ht</a:t>
            </a:r>
            <a:endParaRPr lang="en-US" altLang="zh-CN" dirty="0"/>
          </a:p>
          <a:p>
            <a:endParaRPr lang="en-US" altLang="zh-CN" dirty="0"/>
          </a:p>
          <a:p>
            <a:r>
              <a:rPr lang="en-US" altLang="zh-CN" dirty="0"/>
              <a:t>To connect the probability maps for semantic segmentation at different frames, ht−1 and </a:t>
            </a:r>
            <a:r>
              <a:rPr lang="en-US" altLang="zh-CN" dirty="0" err="1"/>
              <a:t>ht</a:t>
            </a:r>
            <a:r>
              <a:rPr lang="en-US" altLang="zh-CN" dirty="0"/>
              <a:t>, we will use a modified convolutional version of the Gated Recurrent Unit</a:t>
            </a:r>
          </a:p>
          <a:p>
            <a:r>
              <a:rPr lang="en-US" altLang="zh-CN" dirty="0"/>
              <a:t>use gating to predict the new segmentation probabilities taking into account if either ht−1 or </a:t>
            </a:r>
            <a:r>
              <a:rPr lang="en-US" altLang="zh-CN" dirty="0" err="1"/>
              <a:t>xt</a:t>
            </a:r>
            <a:r>
              <a:rPr lang="en-US" altLang="zh-CN" dirty="0"/>
              <a:t> have a high confidence for a certain class in some region of the image.</a:t>
            </a:r>
          </a:p>
          <a:p>
            <a:endParaRPr lang="en-US" altLang="zh-CN" dirty="0"/>
          </a:p>
          <a:p>
            <a:r>
              <a:rPr lang="en-US" altLang="zh-CN" dirty="0"/>
              <a:t>The predictions from the forward model aggregated over frames t−T, . . . , t−1, t (in the above illustration T = 2) and (when available and desirable) backward model aggregated over frames </a:t>
            </a:r>
            <a:r>
              <a:rPr lang="en-US" altLang="zh-CN" dirty="0" err="1"/>
              <a:t>t+T</a:t>
            </a:r>
            <a:r>
              <a:rPr lang="en-US" altLang="zh-CN" dirty="0"/>
              <a:t>, . . . t+ 1, t are fused at the central location t in order to make a prediction that is then compared against the ground-truth available only at frame t by means of a semantic segmentation loss function.</a:t>
            </a: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34</a:t>
            </a:fld>
            <a:endParaRPr lang="zh-CN" altLang="en-US"/>
          </a:p>
        </p:txBody>
      </p:sp>
    </p:spTree>
    <p:extLst>
      <p:ext uri="{BB962C8B-B14F-4D97-AF65-F5344CB8AC3E}">
        <p14:creationId xmlns:p14="http://schemas.microsoft.com/office/powerpoint/2010/main" val="107167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三个</a:t>
            </a:r>
            <a:r>
              <a:rPr lang="en-US" altLang="zh-CN" sz="1200" kern="1200" dirty="0">
                <a:solidFill>
                  <a:schemeClr val="tx1"/>
                </a:solidFill>
                <a:effectLst/>
                <a:latin typeface="+mn-lt"/>
                <a:ea typeface="+mn-ea"/>
                <a:cs typeface="+mn-cs"/>
              </a:rPr>
              <a:t>DFC-S</a:t>
            </a:r>
            <a:r>
              <a:rPr lang="zh-CN" altLang="zh-CN" sz="1200" kern="1200" dirty="0">
                <a:solidFill>
                  <a:schemeClr val="tx1"/>
                </a:solidFill>
                <a:effectLst/>
                <a:latin typeface="+mn-lt"/>
                <a:ea typeface="+mn-ea"/>
                <a:cs typeface="+mn-cs"/>
              </a:rPr>
              <a:t>图像的大小：</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因为图像越小，缺失越小，越好填充</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第一个</a:t>
            </a:r>
            <a:r>
              <a:rPr lang="en-US" altLang="zh-CN" sz="1200" kern="1200" dirty="0">
                <a:solidFill>
                  <a:schemeClr val="tx1"/>
                </a:solidFill>
                <a:effectLst/>
                <a:latin typeface="+mn-lt"/>
                <a:ea typeface="+mn-ea"/>
                <a:cs typeface="+mn-cs"/>
              </a:rPr>
              <a:t>DFC-S</a:t>
            </a:r>
            <a:r>
              <a:rPr lang="zh-CN" altLang="zh-CN" sz="1200" kern="1200" dirty="0">
                <a:solidFill>
                  <a:schemeClr val="tx1"/>
                </a:solidFill>
                <a:effectLst/>
                <a:latin typeface="+mn-lt"/>
                <a:ea typeface="+mn-ea"/>
                <a:cs typeface="+mn-cs"/>
              </a:rPr>
              <a:t>：先通过</a:t>
            </a:r>
            <a:r>
              <a:rPr lang="en-US" altLang="zh-CN" sz="1200" kern="1200" dirty="0">
                <a:solidFill>
                  <a:schemeClr val="tx1"/>
                </a:solidFill>
                <a:effectLst/>
                <a:latin typeface="+mn-lt"/>
                <a:ea typeface="+mn-ea"/>
                <a:cs typeface="+mn-cs"/>
              </a:rPr>
              <a:t>FlowNet2</a:t>
            </a:r>
            <a:r>
              <a:rPr lang="zh-CN" altLang="zh-CN" sz="1200" kern="1200" dirty="0">
                <a:solidFill>
                  <a:schemeClr val="tx1"/>
                </a:solidFill>
                <a:effectLst/>
                <a:latin typeface="+mn-lt"/>
                <a:ea typeface="+mn-ea"/>
                <a:cs typeface="+mn-cs"/>
              </a:rPr>
              <a:t>得到一系列的</a:t>
            </a:r>
            <a:r>
              <a:rPr lang="en-US" altLang="zh-CN" sz="1200" kern="1200" dirty="0">
                <a:solidFill>
                  <a:schemeClr val="tx1"/>
                </a:solidFill>
                <a:effectLst/>
                <a:latin typeface="+mn-lt"/>
                <a:ea typeface="+mn-ea"/>
                <a:cs typeface="+mn-cs"/>
              </a:rPr>
              <a:t>flow map,</a:t>
            </a:r>
            <a:r>
              <a:rPr lang="zh-CN" altLang="zh-CN" sz="1200" kern="1200" dirty="0">
                <a:solidFill>
                  <a:schemeClr val="tx1"/>
                </a:solidFill>
                <a:effectLst/>
                <a:latin typeface="+mn-lt"/>
                <a:ea typeface="+mn-ea"/>
                <a:cs typeface="+mn-cs"/>
              </a:rPr>
              <a:t>对缺失区域平滑插值，综合考虑，对</a:t>
            </a:r>
            <a:r>
              <a:rPr lang="en-US" altLang="zh-CN" sz="1200" kern="1200" dirty="0">
                <a:solidFill>
                  <a:schemeClr val="tx1"/>
                </a:solidFill>
                <a:effectLst/>
                <a:latin typeface="+mn-lt"/>
                <a:ea typeface="+mn-ea"/>
                <a:cs typeface="+mn-cs"/>
              </a:rPr>
              <a:t>DFC-S</a:t>
            </a:r>
            <a:r>
              <a:rPr lang="zh-CN" altLang="zh-CN" sz="1200" kern="1200" dirty="0">
                <a:solidFill>
                  <a:schemeClr val="tx1"/>
                </a:solidFill>
                <a:effectLst/>
                <a:latin typeface="+mn-lt"/>
                <a:ea typeface="+mn-ea"/>
                <a:cs typeface="+mn-cs"/>
              </a:rPr>
              <a:t>传入</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flow map</a:t>
            </a:r>
            <a:r>
              <a:rPr lang="zh-CN" altLang="zh-CN" sz="1200" kern="1200" dirty="0">
                <a:solidFill>
                  <a:schemeClr val="tx1"/>
                </a:solidFill>
                <a:effectLst/>
                <a:latin typeface="+mn-lt"/>
                <a:ea typeface="+mn-ea"/>
                <a:cs typeface="+mn-cs"/>
              </a:rPr>
              <a:t>和对应的</a:t>
            </a:r>
            <a:r>
              <a:rPr lang="en-US" altLang="zh-CN" sz="1200" kern="1200" dirty="0">
                <a:solidFill>
                  <a:schemeClr val="tx1"/>
                </a:solidFill>
                <a:effectLst/>
                <a:latin typeface="+mn-lt"/>
                <a:ea typeface="+mn-ea"/>
                <a:cs typeface="+mn-cs"/>
              </a:rPr>
              <a:t>mask, </a:t>
            </a:r>
            <a:r>
              <a:rPr lang="zh-CN" altLang="zh-CN" sz="1200" kern="1200" dirty="0">
                <a:solidFill>
                  <a:schemeClr val="tx1"/>
                </a:solidFill>
                <a:effectLst/>
                <a:latin typeface="+mn-lt"/>
                <a:ea typeface="+mn-ea"/>
                <a:cs typeface="+mn-cs"/>
              </a:rPr>
              <a:t>输出的是中间帧的</a:t>
            </a:r>
            <a:r>
              <a:rPr lang="en-US" altLang="zh-CN" sz="1200" kern="1200" dirty="0">
                <a:solidFill>
                  <a:schemeClr val="tx1"/>
                </a:solidFill>
                <a:effectLst/>
                <a:latin typeface="+mn-lt"/>
                <a:ea typeface="+mn-ea"/>
                <a:cs typeface="+mn-cs"/>
              </a:rPr>
              <a:t>flow map.</a:t>
            </a:r>
            <a:r>
              <a:rPr lang="zh-CN" altLang="zh-CN" sz="1200" kern="1200" dirty="0">
                <a:solidFill>
                  <a:schemeClr val="tx1"/>
                </a:solidFill>
                <a:effectLst/>
                <a:latin typeface="+mn-lt"/>
                <a:ea typeface="+mn-ea"/>
                <a:cs typeface="+mn-cs"/>
              </a:rPr>
              <a:t>具体上：由</a:t>
            </a:r>
            <a:r>
              <a:rPr lang="en-US" altLang="zh-CN" sz="1200" kern="1200" dirty="0">
                <a:solidFill>
                  <a:schemeClr val="tx1"/>
                </a:solidFill>
                <a:effectLst/>
                <a:latin typeface="+mn-lt"/>
                <a:ea typeface="+mn-ea"/>
                <a:cs typeface="+mn-cs"/>
              </a:rPr>
              <a:t>ResNet50+upsample</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DFC-S</a:t>
            </a:r>
            <a:r>
              <a:rPr lang="zh-CN" altLang="zh-CN" sz="1200" kern="1200" dirty="0">
                <a:solidFill>
                  <a:schemeClr val="tx1"/>
                </a:solidFill>
                <a:effectLst/>
                <a:latin typeface="+mn-lt"/>
                <a:ea typeface="+mn-ea"/>
                <a:cs typeface="+mn-cs"/>
              </a:rPr>
              <a:t>：输入：</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得到的双向</a:t>
            </a:r>
            <a:r>
              <a:rPr lang="en-US" altLang="zh-CN" sz="1200" kern="1200" dirty="0">
                <a:solidFill>
                  <a:schemeClr val="tx1"/>
                </a:solidFill>
                <a:effectLst/>
                <a:latin typeface="+mn-lt"/>
                <a:ea typeface="+mn-ea"/>
                <a:cs typeface="+mn-cs"/>
              </a:rPr>
              <a:t>flow,</a:t>
            </a:r>
            <a:r>
              <a:rPr lang="zh-CN" altLang="zh-CN" sz="1200" kern="1200" dirty="0">
                <a:solidFill>
                  <a:schemeClr val="tx1"/>
                </a:solidFill>
                <a:effectLst/>
                <a:latin typeface="+mn-lt"/>
                <a:ea typeface="+mn-ea"/>
                <a:cs typeface="+mn-cs"/>
              </a:rPr>
              <a:t>双流分别对应的</a:t>
            </a:r>
            <a:r>
              <a:rPr lang="en-US" altLang="zh-CN" sz="1200" kern="1200" dirty="0">
                <a:solidFill>
                  <a:schemeClr val="tx1"/>
                </a:solidFill>
                <a:effectLst/>
                <a:latin typeface="+mn-lt"/>
                <a:ea typeface="+mn-ea"/>
                <a:cs typeface="+mn-cs"/>
              </a:rPr>
              <a:t>mask, </a:t>
            </a:r>
            <a:r>
              <a:rPr lang="zh-CN" altLang="zh-CN" sz="1200" kern="1200" dirty="0">
                <a:solidFill>
                  <a:schemeClr val="tx1"/>
                </a:solidFill>
                <a:effectLst/>
                <a:latin typeface="+mn-lt"/>
                <a:ea typeface="+mn-ea"/>
                <a:cs typeface="+mn-cs"/>
              </a:rPr>
              <a:t>输出双流中间帧的</a:t>
            </a:r>
            <a:r>
              <a:rPr lang="en-US" altLang="zh-CN" sz="1200" kern="1200" dirty="0">
                <a:solidFill>
                  <a:schemeClr val="tx1"/>
                </a:solidFill>
                <a:effectLst/>
                <a:latin typeface="+mn-lt"/>
                <a:ea typeface="+mn-ea"/>
                <a:cs typeface="+mn-cs"/>
              </a:rPr>
              <a:t>flow map</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第三个与第二个类似</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7</a:t>
            </a:fld>
            <a:endParaRPr lang="zh-CN" altLang="en-US"/>
          </a:p>
        </p:txBody>
      </p:sp>
    </p:spTree>
    <p:extLst>
      <p:ext uri="{BB962C8B-B14F-4D97-AF65-F5344CB8AC3E}">
        <p14:creationId xmlns:p14="http://schemas.microsoft.com/office/powerpoint/2010/main" val="397191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由于大多数区域都是光流区域都是</a:t>
            </a:r>
            <a:r>
              <a:rPr lang="en-US" altLang="zh-CN" dirty="0"/>
              <a:t>smooth</a:t>
            </a:r>
            <a:r>
              <a:rPr lang="zh-CN" altLang="en-US" dirty="0"/>
              <a:t>，因此在</a:t>
            </a:r>
            <a:r>
              <a:rPr lang="en-US" altLang="zh-CN" dirty="0"/>
              <a:t>smooth</a:t>
            </a:r>
            <a:r>
              <a:rPr lang="zh-CN" altLang="en-US" dirty="0"/>
              <a:t>和</a:t>
            </a:r>
            <a:r>
              <a:rPr lang="en-US" altLang="zh-CN" dirty="0"/>
              <a:t>boundary</a:t>
            </a:r>
            <a:r>
              <a:rPr lang="zh-CN" altLang="en-US" dirty="0"/>
              <a:t>的训练样本数量上存在倾斜</a:t>
            </a:r>
          </a:p>
        </p:txBody>
      </p:sp>
      <p:sp>
        <p:nvSpPr>
          <p:cNvPr id="4" name="灯片编号占位符 3"/>
          <p:cNvSpPr>
            <a:spLocks noGrp="1"/>
          </p:cNvSpPr>
          <p:nvPr>
            <p:ph type="sldNum" sz="quarter" idx="5"/>
          </p:nvPr>
        </p:nvSpPr>
        <p:spPr/>
        <p:txBody>
          <a:bodyPr/>
          <a:lstStyle/>
          <a:p>
            <a:fld id="{AE349CC7-AF87-44D2-B0F4-0FAE4FB75AF6}" type="slidenum">
              <a:rPr lang="zh-CN" altLang="en-US" smtClean="0"/>
              <a:t>8</a:t>
            </a:fld>
            <a:endParaRPr lang="zh-CN" altLang="en-US"/>
          </a:p>
        </p:txBody>
      </p:sp>
    </p:spTree>
    <p:extLst>
      <p:ext uri="{BB962C8B-B14F-4D97-AF65-F5344CB8AC3E}">
        <p14:creationId xmlns:p14="http://schemas.microsoft.com/office/powerpoint/2010/main" val="300485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condition means that after the forward and backward propagation, the pixel should go back to the original location.</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9</a:t>
            </a:fld>
            <a:endParaRPr lang="zh-CN" altLang="en-US"/>
          </a:p>
        </p:txBody>
      </p:sp>
    </p:spTree>
    <p:extLst>
      <p:ext uri="{BB962C8B-B14F-4D97-AF65-F5344CB8AC3E}">
        <p14:creationId xmlns:p14="http://schemas.microsoft.com/office/powerpoint/2010/main" val="296761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two sources of the optical flow</a:t>
            </a:r>
          </a:p>
          <a:p>
            <a:r>
              <a:rPr lang="en-US" altLang="zh-CN" dirty="0"/>
              <a:t>Pt: separately </a:t>
            </a:r>
            <a:r>
              <a:rPr lang="en-US" altLang="zh-CN" dirty="0" err="1"/>
              <a:t>inpainted</a:t>
            </a:r>
            <a:r>
              <a:rPr lang="en-US" altLang="zh-CN" dirty="0"/>
              <a:t> frames</a:t>
            </a:r>
          </a:p>
          <a:p>
            <a:r>
              <a:rPr lang="en-US" altLang="zh-CN" dirty="0" err="1"/>
              <a:t>FlowCN</a:t>
            </a:r>
            <a:r>
              <a:rPr lang="en-US" altLang="zh-CN" dirty="0"/>
              <a:t> : an optical flow completion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中间的蓝条</a:t>
            </a:r>
            <a:r>
              <a:rPr lang="en-US" altLang="zh-CN" dirty="0"/>
              <a:t>Hf</a:t>
            </a:r>
            <a:r>
              <a:rPr lang="zh-CN" altLang="en-US" dirty="0"/>
              <a:t>：</a:t>
            </a:r>
            <a:r>
              <a:rPr lang="en-US" altLang="zh-CN" dirty="0"/>
              <a:t>Flow blending network</a:t>
            </a:r>
            <a:r>
              <a:rPr lang="zh-CN" altLang="en-US" dirty="0"/>
              <a:t>：：：</a:t>
            </a:r>
            <a:r>
              <a:rPr lang="en-US" altLang="zh-CN" sz="1200" kern="1200" dirty="0" err="1">
                <a:solidFill>
                  <a:schemeClr val="tx1"/>
                </a:solidFill>
                <a:effectLst/>
                <a:latin typeface="+mn-lt"/>
                <a:ea typeface="+mn-ea"/>
                <a:cs typeface="+mn-cs"/>
              </a:rPr>
              <a:t>U-Net+residual</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10</a:t>
            </a:fld>
            <a:endParaRPr lang="zh-CN" altLang="en-US"/>
          </a:p>
        </p:txBody>
      </p:sp>
    </p:spTree>
    <p:extLst>
      <p:ext uri="{BB962C8B-B14F-4D97-AF65-F5344CB8AC3E}">
        <p14:creationId xmlns:p14="http://schemas.microsoft.com/office/powerpoint/2010/main" val="27101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Hp is a pre-trained feature extractor such as </a:t>
            </a:r>
            <a:r>
              <a:rPr lang="en-US" altLang="zh-CN" dirty="0" err="1"/>
              <a:t>ResNet</a:t>
            </a:r>
            <a:r>
              <a:rPr lang="en-US" altLang="zh-CN" dirty="0"/>
              <a:t> or VGG-16 as used in this paper, and N is the number of feature maps of Hp</a:t>
            </a:r>
          </a:p>
          <a:p>
            <a:endParaRPr lang="en-US" altLang="zh-CN" dirty="0"/>
          </a:p>
          <a:p>
            <a:r>
              <a:rPr lang="en-US" altLang="zh-CN" dirty="0"/>
              <a:t>???loss</a:t>
            </a:r>
            <a:r>
              <a:rPr lang="zh-CN" altLang="en-US" dirty="0"/>
              <a:t>里最后的</a:t>
            </a:r>
            <a:r>
              <a:rPr lang="en-US" altLang="zh-CN" dirty="0" err="1"/>
              <a:t>Lf</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11</a:t>
            </a:fld>
            <a:endParaRPr lang="zh-CN" altLang="en-US"/>
          </a:p>
        </p:txBody>
      </p:sp>
    </p:spTree>
    <p:extLst>
      <p:ext uri="{BB962C8B-B14F-4D97-AF65-F5344CB8AC3E}">
        <p14:creationId xmlns:p14="http://schemas.microsoft.com/office/powerpoint/2010/main" val="160225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Warping Network</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FlowNet2</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t-k</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帧的光流，但是去除前景区域的光流，用双线性插值补，最后，</a:t>
            </a:r>
            <a:r>
              <a:rPr lang="en-US" altLang="zh-CN" sz="1200" kern="1200" dirty="0">
                <a:solidFill>
                  <a:schemeClr val="tx1"/>
                </a:solidFill>
                <a:effectLst/>
                <a:latin typeface="+mn-lt"/>
                <a:ea typeface="+mn-ea"/>
                <a:cs typeface="+mn-cs"/>
              </a:rPr>
              <a:t>wrap Ot-k </a:t>
            </a:r>
            <a:r>
              <a:rPr lang="zh-CN" altLang="zh-CN" sz="1200" kern="1200" dirty="0">
                <a:solidFill>
                  <a:schemeClr val="tx1"/>
                </a:solidFill>
                <a:effectLst/>
                <a:latin typeface="+mn-lt"/>
                <a:ea typeface="+mn-ea"/>
                <a:cs typeface="+mn-cs"/>
              </a:rPr>
              <a:t>的前景区域和对应的光流，得到一个备选，输入</a:t>
            </a:r>
            <a:r>
              <a:rPr lang="en-US" altLang="zh-CN" sz="1200" kern="1200" dirty="0" err="1">
                <a:solidFill>
                  <a:schemeClr val="tx1"/>
                </a:solidFill>
                <a:effectLst/>
                <a:latin typeface="+mn-lt"/>
                <a:ea typeface="+mn-ea"/>
                <a:cs typeface="+mn-cs"/>
              </a:rPr>
              <a:t>refinementNet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2.Inpainting Network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adopt the generative inpainting network from Yu et al.  a coarse network+ a refinement network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3.Refinement Network</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warped frames and the </a:t>
            </a:r>
            <a:r>
              <a:rPr lang="en-US" altLang="zh-CN" sz="1200" kern="1200" dirty="0" err="1">
                <a:solidFill>
                  <a:schemeClr val="tx1"/>
                </a:solidFill>
                <a:effectLst/>
                <a:latin typeface="+mn-lt"/>
                <a:ea typeface="+mn-ea"/>
                <a:cs typeface="+mn-cs"/>
              </a:rPr>
              <a:t>inpainted</a:t>
            </a:r>
            <a:r>
              <a:rPr lang="en-US" altLang="zh-CN" sz="1200" kern="1200" dirty="0">
                <a:solidFill>
                  <a:schemeClr val="tx1"/>
                </a:solidFill>
                <a:effectLst/>
                <a:latin typeface="+mn-lt"/>
                <a:ea typeface="+mn-ea"/>
                <a:cs typeface="+mn-cs"/>
              </a:rPr>
              <a:t> frame</a:t>
            </a:r>
            <a:r>
              <a:rPr lang="zh-CN" altLang="zh-CN" sz="1200" kern="1200" dirty="0">
                <a:solidFill>
                  <a:schemeClr val="tx1"/>
                </a:solidFill>
                <a:effectLst/>
                <a:latin typeface="+mn-lt"/>
                <a:ea typeface="+mn-ea"/>
                <a:cs typeface="+mn-cs"/>
              </a:rPr>
              <a:t>中，在</a:t>
            </a:r>
            <a:r>
              <a:rPr lang="en-US" altLang="zh-CN" sz="1200" kern="1200" dirty="0">
                <a:solidFill>
                  <a:schemeClr val="tx1"/>
                </a:solidFill>
                <a:effectLst/>
                <a:latin typeface="+mn-lt"/>
                <a:ea typeface="+mn-ea"/>
                <a:cs typeface="+mn-cs"/>
              </a:rPr>
              <a:t>the feature level (LPIPS distance)</a:t>
            </a:r>
            <a:r>
              <a:rPr lang="zh-CN" altLang="zh-CN" sz="1200" kern="1200" dirty="0">
                <a:solidFill>
                  <a:schemeClr val="tx1"/>
                </a:solidFill>
                <a:effectLst/>
                <a:latin typeface="+mn-lt"/>
                <a:ea typeface="+mn-ea"/>
                <a:cs typeface="+mn-cs"/>
              </a:rPr>
              <a:t>上，选择和前一个结果最接近的</a:t>
            </a:r>
            <a:r>
              <a:rPr lang="en-US" altLang="zh-CN" sz="1200" kern="1200" dirty="0">
                <a:solidFill>
                  <a:schemeClr val="tx1"/>
                </a:solidFill>
                <a:effectLst/>
                <a:latin typeface="+mn-lt"/>
                <a:ea typeface="+mn-ea"/>
                <a:cs typeface="+mn-cs"/>
              </a:rPr>
              <a:t>St</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三个卷积层</a:t>
            </a:r>
            <a:r>
              <a:rPr lang="en-US" altLang="zh-CN" sz="1200" kern="1200" dirty="0">
                <a:solidFill>
                  <a:schemeClr val="tx1"/>
                </a:solidFill>
                <a:effectLst/>
                <a:latin typeface="+mn-lt"/>
                <a:ea typeface="+mn-ea"/>
                <a:cs typeface="+mn-cs"/>
              </a:rPr>
              <a:t>encode St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Mt, </a:t>
            </a:r>
            <a:r>
              <a:rPr lang="zh-CN" altLang="zh-CN" sz="1200" kern="1200" dirty="0">
                <a:solidFill>
                  <a:schemeClr val="tx1"/>
                </a:solidFill>
                <a:effectLst/>
                <a:latin typeface="+mn-lt"/>
                <a:ea typeface="+mn-ea"/>
                <a:cs typeface="+mn-cs"/>
              </a:rPr>
              <a:t>通过一个</a:t>
            </a:r>
            <a:r>
              <a:rPr lang="en-US" altLang="zh-CN" sz="1200" kern="1200" dirty="0" err="1">
                <a:solidFill>
                  <a:schemeClr val="tx1"/>
                </a:solidFill>
                <a:effectLst/>
                <a:latin typeface="+mn-lt"/>
                <a:ea typeface="+mn-ea"/>
                <a:cs typeface="+mn-cs"/>
              </a:rPr>
              <a:t>convLSTM</a:t>
            </a:r>
            <a:r>
              <a:rPr lang="zh-CN" altLang="zh-CN" sz="1200" kern="1200" dirty="0">
                <a:solidFill>
                  <a:schemeClr val="tx1"/>
                </a:solidFill>
                <a:effectLst/>
                <a:latin typeface="+mn-lt"/>
                <a:ea typeface="+mn-ea"/>
                <a:cs typeface="+mn-cs"/>
              </a:rPr>
              <a:t>保持时间上的特征，再反卷积得到结果。</a:t>
            </a:r>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12</a:t>
            </a:fld>
            <a:endParaRPr lang="zh-CN" altLang="en-US"/>
          </a:p>
        </p:txBody>
      </p:sp>
    </p:spTree>
    <p:extLst>
      <p:ext uri="{BB962C8B-B14F-4D97-AF65-F5344CB8AC3E}">
        <p14:creationId xmlns:p14="http://schemas.microsoft.com/office/powerpoint/2010/main" val="268576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loss in each pixel is weighted by γ d according its distance d to the nearest boundary.  Reason::since pixels closer to the boundary should match the background, while the middle part could have more diversity.</a:t>
            </a:r>
          </a:p>
          <a:p>
            <a:endParaRPr lang="en-US" altLang="zh-CN" dirty="0"/>
          </a:p>
          <a:p>
            <a:r>
              <a:rPr lang="en-US" altLang="zh-CN" dirty="0"/>
              <a:t>The perceptual loss emphasizes on the higher level of difference like style or textures instead of pixels.</a:t>
            </a:r>
          </a:p>
          <a:p>
            <a:endParaRPr lang="en-US" altLang="zh-CN" dirty="0"/>
          </a:p>
          <a:p>
            <a:r>
              <a:rPr lang="en-US" altLang="zh-CN" dirty="0"/>
              <a:t>To motivate our model to generate realistic images, we use the </a:t>
            </a:r>
            <a:r>
              <a:rPr lang="en-US" altLang="zh-CN" dirty="0" err="1"/>
              <a:t>PatchGAN</a:t>
            </a:r>
            <a:r>
              <a:rPr lang="en-US" altLang="zh-CN" dirty="0"/>
              <a:t> discriminator as our spatial discriminator Ds</a:t>
            </a:r>
          </a:p>
          <a:p>
            <a:endParaRPr lang="en-US" altLang="zh-CN" dirty="0"/>
          </a:p>
          <a:p>
            <a:r>
              <a:rPr lang="en-US" altLang="zh-CN" dirty="0"/>
              <a:t>we need a temporal constraint to generate content coherent videos</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349CC7-AF87-44D2-B0F4-0FAE4FB75AF6}" type="slidenum">
              <a:rPr lang="zh-CN" altLang="en-US" smtClean="0"/>
              <a:t>13</a:t>
            </a:fld>
            <a:endParaRPr lang="zh-CN" altLang="en-US"/>
          </a:p>
        </p:txBody>
      </p:sp>
    </p:spTree>
    <p:extLst>
      <p:ext uri="{BB962C8B-B14F-4D97-AF65-F5344CB8AC3E}">
        <p14:creationId xmlns:p14="http://schemas.microsoft.com/office/powerpoint/2010/main" val="429287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5170B-2BC3-484E-8DFE-38589AB7758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2D0515-037C-4183-ADA6-8023A8731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6933307-CE0A-4935-ADC9-9823E045038B}"/>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288F2201-A144-43F6-A0ED-7B94995B88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EE8DE1-3341-413D-86FC-83490D621240}"/>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386719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7587B-5273-48DC-843D-3E421D4A41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C29CE9B-5488-4E96-AAE3-C031219639F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FBDD95-3AB4-4974-88D0-A7C09667E446}"/>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40BE5DD3-74CE-421E-9859-25ECB98F72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3149F6-7033-4D7C-B025-F6B1921B78D0}"/>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42413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175651-D8FA-4742-83E9-F506188A7C1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861D6B-D850-48C7-9F79-DF442911C5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A3B926-5F34-4B39-B51E-8AC5FCB802E6}"/>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359CFF8B-F734-44C5-B20F-AB0B6BA9E5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777D28-A30F-4B71-8CEB-D3A2FF4019D7}"/>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120604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84B7A-0A0C-40FA-BFDF-F11BE98396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1ACE47-E423-4194-82D4-A97C1218E4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2606B0-0E42-4A80-8E04-FE826A5373FA}"/>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E4FFB871-0114-470E-A62D-088B2155ED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4291FC-7067-454F-A5EE-4643F6BD05E6}"/>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361399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F273E-BF7D-4E4B-8130-0A2ED7A6F7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8182BF-EAE7-4B79-9F61-3C1F5DE237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2BA7B49-853A-4020-B6AE-DDF36DEE4A17}"/>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A28BF468-4FE4-4A75-BA8A-5BCB30F341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FF960A-77D9-41FD-90FC-4A1E21D7B670}"/>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1303681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49AE-5A15-4353-906C-A9BFD938D0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2BE4A1-F92F-4A87-81F7-3D619E5A43F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5A709E-1BAC-4FAF-9A9B-F7B1A54558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64F42A-4260-4A47-AA4D-7ADDFB6359E5}"/>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6" name="页脚占位符 5">
            <a:extLst>
              <a:ext uri="{FF2B5EF4-FFF2-40B4-BE49-F238E27FC236}">
                <a16:creationId xmlns:a16="http://schemas.microsoft.com/office/drawing/2014/main" id="{2A224DB5-E68C-4616-9560-BFD0459E27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D5AE90-E0BD-4B61-8E17-F1A46A1728D4}"/>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4075554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CAC23-E625-49B2-8305-1D7CD6964CF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606F0D-EDC3-41DC-B3F6-DE5B439948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95B8CA7-1F39-42D6-BB4B-5910C52230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186261A-176F-4628-BDBB-88A00812EE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E4CE3A-6889-486E-9770-A13C7DD054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DD18-C255-4EDC-B59B-5D1B0EE6C3D7}"/>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8" name="页脚占位符 7">
            <a:extLst>
              <a:ext uri="{FF2B5EF4-FFF2-40B4-BE49-F238E27FC236}">
                <a16:creationId xmlns:a16="http://schemas.microsoft.com/office/drawing/2014/main" id="{38981B43-6DF5-4CD5-B1B8-1DE28BA8E6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4FC4C1-0668-44D3-9AFF-353F590383C3}"/>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4068409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DB761-E242-475B-8706-D179970333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763DF8-AA1F-44B7-91DE-A57A1A0DF5E8}"/>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4" name="页脚占位符 3">
            <a:extLst>
              <a:ext uri="{FF2B5EF4-FFF2-40B4-BE49-F238E27FC236}">
                <a16:creationId xmlns:a16="http://schemas.microsoft.com/office/drawing/2014/main" id="{C5E97C73-9F8B-4644-9DA3-C919F718F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0C6865A-0473-4BCD-96A2-F2862EEFA425}"/>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282583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261573-21E4-4838-86A2-68F46C3DB795}"/>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3" name="页脚占位符 2">
            <a:extLst>
              <a:ext uri="{FF2B5EF4-FFF2-40B4-BE49-F238E27FC236}">
                <a16:creationId xmlns:a16="http://schemas.microsoft.com/office/drawing/2014/main" id="{B6C62A02-9DAC-4DB8-BB52-1652D821A9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30E1560-B2FD-4839-A457-4C1E2087455F}"/>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305657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76832-9B71-43F3-8EBD-99FB0D7103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7B80946-AC8C-4139-854F-5F0484578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51C3706-951C-448B-96BA-85B82688A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232752-A031-484C-BDDF-EE948AA935B7}"/>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6" name="页脚占位符 5">
            <a:extLst>
              <a:ext uri="{FF2B5EF4-FFF2-40B4-BE49-F238E27FC236}">
                <a16:creationId xmlns:a16="http://schemas.microsoft.com/office/drawing/2014/main" id="{5EF2724C-C62C-48CB-9E55-86A560FFC6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704F79-CA42-4E93-A348-56A66570C08C}"/>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427595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34AFB-CE69-455F-89C1-B91C0B520D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97E2D6E-01EC-47BB-AF46-E8CF78AB4D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5A0555-FD1F-4693-823F-12BE6B441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E44FE2-4B2C-4967-AACB-15241ED0AB77}"/>
              </a:ext>
            </a:extLst>
          </p:cNvPr>
          <p:cNvSpPr>
            <a:spLocks noGrp="1"/>
          </p:cNvSpPr>
          <p:nvPr>
            <p:ph type="dt" sz="half" idx="10"/>
          </p:nvPr>
        </p:nvSpPr>
        <p:spPr/>
        <p:txBody>
          <a:bodyPr/>
          <a:lstStyle/>
          <a:p>
            <a:fld id="{0B60E907-0BD6-4C44-BCDB-E7AF8165096E}" type="datetimeFigureOut">
              <a:rPr lang="zh-CN" altLang="en-US" smtClean="0"/>
              <a:t>2019/5/20</a:t>
            </a:fld>
            <a:endParaRPr lang="zh-CN" altLang="en-US"/>
          </a:p>
        </p:txBody>
      </p:sp>
      <p:sp>
        <p:nvSpPr>
          <p:cNvPr id="6" name="页脚占位符 5">
            <a:extLst>
              <a:ext uri="{FF2B5EF4-FFF2-40B4-BE49-F238E27FC236}">
                <a16:creationId xmlns:a16="http://schemas.microsoft.com/office/drawing/2014/main" id="{9F4D3095-8748-4053-A803-26C9109896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CC27AD-0575-46F6-93AB-3297A68FFC26}"/>
              </a:ext>
            </a:extLst>
          </p:cNvPr>
          <p:cNvSpPr>
            <a:spLocks noGrp="1"/>
          </p:cNvSpPr>
          <p:nvPr>
            <p:ph type="sldNum" sz="quarter" idx="12"/>
          </p:nvPr>
        </p:nvSpPr>
        <p:spPr/>
        <p:txBody>
          <a:body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61847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BF5FEF5-35F9-48FC-B683-895A6D51E1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5842D2-D671-4504-BFBB-EB31FBA14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168A36-53BA-46DD-BA6F-756BD861B1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0E907-0BD6-4C44-BCDB-E7AF8165096E}" type="datetimeFigureOut">
              <a:rPr lang="zh-CN" altLang="en-US" smtClean="0"/>
              <a:t>2019/5/20</a:t>
            </a:fld>
            <a:endParaRPr lang="zh-CN" altLang="en-US"/>
          </a:p>
        </p:txBody>
      </p:sp>
      <p:sp>
        <p:nvSpPr>
          <p:cNvPr id="5" name="页脚占位符 4">
            <a:extLst>
              <a:ext uri="{FF2B5EF4-FFF2-40B4-BE49-F238E27FC236}">
                <a16:creationId xmlns:a16="http://schemas.microsoft.com/office/drawing/2014/main" id="{AF5D4156-298E-46D4-8D10-6008B797A6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55E6BC-A64F-48B2-B76B-56D94735F4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59506-2675-4C78-A51D-B34A92A95E51}" type="slidenum">
              <a:rPr lang="zh-CN" altLang="en-US" smtClean="0"/>
              <a:t>‹#›</a:t>
            </a:fld>
            <a:endParaRPr lang="zh-CN" altLang="en-US"/>
          </a:p>
        </p:txBody>
      </p:sp>
    </p:spTree>
    <p:extLst>
      <p:ext uri="{BB962C8B-B14F-4D97-AF65-F5344CB8AC3E}">
        <p14:creationId xmlns:p14="http://schemas.microsoft.com/office/powerpoint/2010/main" val="3836838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1015EA-DF2F-49B5-968B-C478BF90082C}"/>
              </a:ext>
            </a:extLst>
          </p:cNvPr>
          <p:cNvSpPr txBox="1"/>
          <p:nvPr/>
        </p:nvSpPr>
        <p:spPr>
          <a:xfrm>
            <a:off x="3036916" y="2682240"/>
            <a:ext cx="9398924" cy="707886"/>
          </a:xfrm>
          <a:prstGeom prst="rect">
            <a:avLst/>
          </a:prstGeom>
          <a:noFill/>
        </p:spPr>
        <p:txBody>
          <a:bodyPr wrap="square" rtlCol="0">
            <a:spAutoFit/>
          </a:bodyPr>
          <a:lstStyle/>
          <a:p>
            <a:r>
              <a:rPr lang="en-US" altLang="zh-CN" sz="4000" dirty="0"/>
              <a:t>Application Of Optical Flow</a:t>
            </a:r>
            <a:endParaRPr lang="zh-CN" altLang="en-US" sz="4000" dirty="0"/>
          </a:p>
        </p:txBody>
      </p:sp>
    </p:spTree>
    <p:extLst>
      <p:ext uri="{BB962C8B-B14F-4D97-AF65-F5344CB8AC3E}">
        <p14:creationId xmlns:p14="http://schemas.microsoft.com/office/powerpoint/2010/main" val="414862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615D7-2005-448B-981B-1DC177CE82FE}"/>
              </a:ext>
            </a:extLst>
          </p:cNvPr>
          <p:cNvSpPr>
            <a:spLocks noGrp="1"/>
          </p:cNvSpPr>
          <p:nvPr>
            <p:ph type="title"/>
          </p:nvPr>
        </p:nvSpPr>
        <p:spPr>
          <a:xfrm>
            <a:off x="97104" y="195192"/>
            <a:ext cx="14552851" cy="1325563"/>
          </a:xfrm>
        </p:spPr>
        <p:txBody>
          <a:bodyPr>
            <a:normAutofit/>
          </a:bodyPr>
          <a:lstStyle/>
          <a:p>
            <a:r>
              <a:rPr lang="en-US" altLang="zh-CN" sz="2800" dirty="0"/>
              <a:t>Paper 2 Frame-Recurrent Video Inpainting by Robust Optical Flow Inference</a:t>
            </a:r>
            <a:br>
              <a:rPr lang="en-US" altLang="zh-CN" dirty="0"/>
            </a:br>
            <a:endParaRPr lang="zh-CN" altLang="en-US" dirty="0"/>
          </a:p>
        </p:txBody>
      </p:sp>
      <p:sp>
        <p:nvSpPr>
          <p:cNvPr id="3" name="内容占位符 2">
            <a:extLst>
              <a:ext uri="{FF2B5EF4-FFF2-40B4-BE49-F238E27FC236}">
                <a16:creationId xmlns:a16="http://schemas.microsoft.com/office/drawing/2014/main" id="{7998F1C6-9450-4E15-8578-12E92B65CD36}"/>
              </a:ext>
            </a:extLst>
          </p:cNvPr>
          <p:cNvSpPr>
            <a:spLocks noGrp="1"/>
          </p:cNvSpPr>
          <p:nvPr>
            <p:ph idx="1"/>
          </p:nvPr>
        </p:nvSpPr>
        <p:spPr>
          <a:xfrm>
            <a:off x="1153790" y="4797643"/>
            <a:ext cx="10515600" cy="4351338"/>
          </a:xfrm>
        </p:spPr>
        <p:txBody>
          <a:bodyPr>
            <a:normAutofit/>
          </a:bodyPr>
          <a:lstStyle/>
          <a:p>
            <a:r>
              <a:rPr lang="en-US" altLang="zh-CN" sz="2400" dirty="0"/>
              <a:t>Able to handle videos of arbitrary length and frame size.</a:t>
            </a:r>
          </a:p>
          <a:p>
            <a:r>
              <a:rPr lang="en-US" altLang="zh-CN" sz="2400" dirty="0"/>
              <a:t>A </a:t>
            </a:r>
            <a:r>
              <a:rPr lang="en-US" altLang="zh-CN" sz="2400" dirty="0" err="1"/>
              <a:t>ConvLSTM</a:t>
            </a:r>
            <a:r>
              <a:rPr lang="en-US" altLang="zh-CN" sz="2400" dirty="0"/>
              <a:t> based network combines the temporal and spatial constraints.</a:t>
            </a:r>
          </a:p>
          <a:p>
            <a:r>
              <a:rPr lang="en-US" altLang="zh-CN" sz="2400" dirty="0"/>
              <a:t>A robust motion estimation network via trainable optical flow fusion module enables the prediction of large motions.</a:t>
            </a:r>
            <a:endParaRPr lang="zh-CN" altLang="en-US" sz="2400" dirty="0"/>
          </a:p>
        </p:txBody>
      </p:sp>
      <p:pic>
        <p:nvPicPr>
          <p:cNvPr id="4" name="图片 3">
            <a:extLst>
              <a:ext uri="{FF2B5EF4-FFF2-40B4-BE49-F238E27FC236}">
                <a16:creationId xmlns:a16="http://schemas.microsoft.com/office/drawing/2014/main" id="{1260A4F6-B668-4FB2-99C3-C76F064D17DA}"/>
              </a:ext>
            </a:extLst>
          </p:cNvPr>
          <p:cNvPicPr/>
          <p:nvPr/>
        </p:nvPicPr>
        <p:blipFill>
          <a:blip r:embed="rId3"/>
          <a:stretch>
            <a:fillRect/>
          </a:stretch>
        </p:blipFill>
        <p:spPr>
          <a:xfrm>
            <a:off x="590719" y="1336881"/>
            <a:ext cx="8116312" cy="3051244"/>
          </a:xfrm>
          <a:prstGeom prst="rect">
            <a:avLst/>
          </a:prstGeom>
        </p:spPr>
      </p:pic>
      <p:pic>
        <p:nvPicPr>
          <p:cNvPr id="5" name="图片 4">
            <a:extLst>
              <a:ext uri="{FF2B5EF4-FFF2-40B4-BE49-F238E27FC236}">
                <a16:creationId xmlns:a16="http://schemas.microsoft.com/office/drawing/2014/main" id="{083F4AF0-E3C2-4DBD-9DCB-546E167C1A5B}"/>
              </a:ext>
            </a:extLst>
          </p:cNvPr>
          <p:cNvPicPr/>
          <p:nvPr/>
        </p:nvPicPr>
        <p:blipFill>
          <a:blip r:embed="rId4"/>
          <a:stretch>
            <a:fillRect/>
          </a:stretch>
        </p:blipFill>
        <p:spPr>
          <a:xfrm>
            <a:off x="8707031" y="1930273"/>
            <a:ext cx="3301550" cy="2002456"/>
          </a:xfrm>
          <a:prstGeom prst="rect">
            <a:avLst/>
          </a:prstGeom>
        </p:spPr>
      </p:pic>
      <p:pic>
        <p:nvPicPr>
          <p:cNvPr id="6" name="图片 5">
            <a:extLst>
              <a:ext uri="{FF2B5EF4-FFF2-40B4-BE49-F238E27FC236}">
                <a16:creationId xmlns:a16="http://schemas.microsoft.com/office/drawing/2014/main" id="{D5173A66-2020-4B7D-975D-12F8C815CFEF}"/>
              </a:ext>
            </a:extLst>
          </p:cNvPr>
          <p:cNvPicPr>
            <a:picLocks noChangeAspect="1"/>
          </p:cNvPicPr>
          <p:nvPr/>
        </p:nvPicPr>
        <p:blipFill>
          <a:blip r:embed="rId5"/>
          <a:stretch>
            <a:fillRect/>
          </a:stretch>
        </p:blipFill>
        <p:spPr>
          <a:xfrm>
            <a:off x="5781003" y="4318000"/>
            <a:ext cx="2513333" cy="479643"/>
          </a:xfrm>
          <a:prstGeom prst="rect">
            <a:avLst/>
          </a:prstGeom>
        </p:spPr>
      </p:pic>
    </p:spTree>
    <p:extLst>
      <p:ext uri="{BB962C8B-B14F-4D97-AF65-F5344CB8AC3E}">
        <p14:creationId xmlns:p14="http://schemas.microsoft.com/office/powerpoint/2010/main" val="140907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ACC1B-4546-4F54-A260-8030576D2130}"/>
              </a:ext>
            </a:extLst>
          </p:cNvPr>
          <p:cNvSpPr>
            <a:spLocks noGrp="1"/>
          </p:cNvSpPr>
          <p:nvPr>
            <p:ph type="title"/>
          </p:nvPr>
        </p:nvSpPr>
        <p:spPr>
          <a:xfrm>
            <a:off x="749187" y="0"/>
            <a:ext cx="10515600" cy="1325563"/>
          </a:xfrm>
        </p:spPr>
        <p:txBody>
          <a:bodyPr/>
          <a:lstStyle/>
          <a:p>
            <a:r>
              <a:rPr lang="en-US" altLang="zh-CN" dirty="0"/>
              <a:t>Training Losses</a:t>
            </a:r>
            <a:endParaRPr lang="zh-CN" altLang="en-US" dirty="0"/>
          </a:p>
        </p:txBody>
      </p:sp>
      <p:sp>
        <p:nvSpPr>
          <p:cNvPr id="3" name="内容占位符 2">
            <a:extLst>
              <a:ext uri="{FF2B5EF4-FFF2-40B4-BE49-F238E27FC236}">
                <a16:creationId xmlns:a16="http://schemas.microsoft.com/office/drawing/2014/main" id="{A17E31E5-C411-4EAD-806D-947012899092}"/>
              </a:ext>
            </a:extLst>
          </p:cNvPr>
          <p:cNvSpPr>
            <a:spLocks noGrp="1"/>
          </p:cNvSpPr>
          <p:nvPr>
            <p:ph idx="1"/>
          </p:nvPr>
        </p:nvSpPr>
        <p:spPr>
          <a:xfrm>
            <a:off x="749187" y="1325563"/>
            <a:ext cx="10927620" cy="4351338"/>
          </a:xfrm>
        </p:spPr>
        <p:txBody>
          <a:bodyPr/>
          <a:lstStyle/>
          <a:p>
            <a:r>
              <a:rPr lang="en-US" altLang="zh-CN" dirty="0"/>
              <a:t>Spatial losses:   </a:t>
            </a:r>
            <a:r>
              <a:rPr lang="en-US" altLang="zh-CN" sz="2400" dirty="0"/>
              <a:t>per-pixel loss --</a:t>
            </a:r>
          </a:p>
          <a:p>
            <a:pPr marL="0" indent="0">
              <a:buNone/>
            </a:pPr>
            <a:r>
              <a:rPr lang="en-US" altLang="zh-CN" sz="2400" dirty="0"/>
              <a:t>                               perceptual losses--</a:t>
            </a:r>
          </a:p>
          <a:p>
            <a:endParaRPr lang="en-US" altLang="zh-CN" sz="2400" dirty="0"/>
          </a:p>
          <a:p>
            <a:r>
              <a:rPr lang="en-US" altLang="zh-CN" dirty="0"/>
              <a:t>Short-term temporal losses:</a:t>
            </a:r>
          </a:p>
          <a:p>
            <a:endParaRPr lang="en-US" altLang="zh-CN" dirty="0"/>
          </a:p>
          <a:p>
            <a:r>
              <a:rPr lang="en-US" altLang="zh-CN" dirty="0"/>
              <a:t>Long-term temporal losses:</a:t>
            </a:r>
          </a:p>
          <a:p>
            <a:endParaRPr lang="en-US" altLang="zh-CN" dirty="0"/>
          </a:p>
          <a:p>
            <a:r>
              <a:rPr lang="en-US" altLang="zh-CN" dirty="0"/>
              <a:t>The overall loss:                                                     </a:t>
            </a:r>
            <a:r>
              <a:rPr lang="en-US" altLang="zh-CN" sz="2000" dirty="0"/>
              <a:t>is manually pre-defined</a:t>
            </a:r>
            <a:endParaRPr lang="en-US" altLang="zh-CN" dirty="0"/>
          </a:p>
        </p:txBody>
      </p:sp>
      <p:pic>
        <p:nvPicPr>
          <p:cNvPr id="4" name="图片 3">
            <a:extLst>
              <a:ext uri="{FF2B5EF4-FFF2-40B4-BE49-F238E27FC236}">
                <a16:creationId xmlns:a16="http://schemas.microsoft.com/office/drawing/2014/main" id="{BE1DEDE3-0DBD-4AF3-A787-35BBCA3F2504}"/>
              </a:ext>
            </a:extLst>
          </p:cNvPr>
          <p:cNvPicPr>
            <a:picLocks noChangeAspect="1"/>
          </p:cNvPicPr>
          <p:nvPr/>
        </p:nvPicPr>
        <p:blipFill>
          <a:blip r:embed="rId3"/>
          <a:stretch>
            <a:fillRect/>
          </a:stretch>
        </p:blipFill>
        <p:spPr>
          <a:xfrm>
            <a:off x="6183428" y="1046574"/>
            <a:ext cx="2473441" cy="801450"/>
          </a:xfrm>
          <a:prstGeom prst="rect">
            <a:avLst/>
          </a:prstGeom>
        </p:spPr>
      </p:pic>
      <p:pic>
        <p:nvPicPr>
          <p:cNvPr id="5" name="图片 4">
            <a:extLst>
              <a:ext uri="{FF2B5EF4-FFF2-40B4-BE49-F238E27FC236}">
                <a16:creationId xmlns:a16="http://schemas.microsoft.com/office/drawing/2014/main" id="{2EFA2995-401B-480F-9AE4-85DCDCC6DDEB}"/>
              </a:ext>
            </a:extLst>
          </p:cNvPr>
          <p:cNvPicPr>
            <a:picLocks noChangeAspect="1"/>
          </p:cNvPicPr>
          <p:nvPr/>
        </p:nvPicPr>
        <p:blipFill>
          <a:blip r:embed="rId4"/>
          <a:stretch>
            <a:fillRect/>
          </a:stretch>
        </p:blipFill>
        <p:spPr>
          <a:xfrm>
            <a:off x="6183428" y="1783266"/>
            <a:ext cx="3016878" cy="644323"/>
          </a:xfrm>
          <a:prstGeom prst="rect">
            <a:avLst/>
          </a:prstGeom>
        </p:spPr>
      </p:pic>
      <p:pic>
        <p:nvPicPr>
          <p:cNvPr id="6" name="图片 5">
            <a:extLst>
              <a:ext uri="{FF2B5EF4-FFF2-40B4-BE49-F238E27FC236}">
                <a16:creationId xmlns:a16="http://schemas.microsoft.com/office/drawing/2014/main" id="{4A9A25B8-FE7D-4A01-B8E6-5C6F4F501484}"/>
              </a:ext>
            </a:extLst>
          </p:cNvPr>
          <p:cNvPicPr>
            <a:picLocks noChangeAspect="1"/>
          </p:cNvPicPr>
          <p:nvPr/>
        </p:nvPicPr>
        <p:blipFill>
          <a:blip r:embed="rId5"/>
          <a:stretch>
            <a:fillRect/>
          </a:stretch>
        </p:blipFill>
        <p:spPr>
          <a:xfrm>
            <a:off x="5539504" y="2706578"/>
            <a:ext cx="2479113" cy="644324"/>
          </a:xfrm>
          <a:prstGeom prst="rect">
            <a:avLst/>
          </a:prstGeom>
        </p:spPr>
      </p:pic>
      <p:pic>
        <p:nvPicPr>
          <p:cNvPr id="7" name="图片 6">
            <a:extLst>
              <a:ext uri="{FF2B5EF4-FFF2-40B4-BE49-F238E27FC236}">
                <a16:creationId xmlns:a16="http://schemas.microsoft.com/office/drawing/2014/main" id="{8D4BA2A2-CAF4-490E-BB6F-95EC451A7E99}"/>
              </a:ext>
            </a:extLst>
          </p:cNvPr>
          <p:cNvPicPr>
            <a:picLocks noChangeAspect="1"/>
          </p:cNvPicPr>
          <p:nvPr/>
        </p:nvPicPr>
        <p:blipFill>
          <a:blip r:embed="rId6"/>
          <a:stretch>
            <a:fillRect/>
          </a:stretch>
        </p:blipFill>
        <p:spPr>
          <a:xfrm>
            <a:off x="8018617" y="2706578"/>
            <a:ext cx="2086439" cy="650245"/>
          </a:xfrm>
          <a:prstGeom prst="rect">
            <a:avLst/>
          </a:prstGeom>
        </p:spPr>
      </p:pic>
      <p:pic>
        <p:nvPicPr>
          <p:cNvPr id="8" name="图片 7">
            <a:extLst>
              <a:ext uri="{FF2B5EF4-FFF2-40B4-BE49-F238E27FC236}">
                <a16:creationId xmlns:a16="http://schemas.microsoft.com/office/drawing/2014/main" id="{0334D41F-E15D-4A74-A637-422E84A0407C}"/>
              </a:ext>
            </a:extLst>
          </p:cNvPr>
          <p:cNvPicPr>
            <a:picLocks noChangeAspect="1"/>
          </p:cNvPicPr>
          <p:nvPr/>
        </p:nvPicPr>
        <p:blipFill>
          <a:blip r:embed="rId7"/>
          <a:stretch>
            <a:fillRect/>
          </a:stretch>
        </p:blipFill>
        <p:spPr>
          <a:xfrm>
            <a:off x="5626704" y="3652257"/>
            <a:ext cx="3751965" cy="691328"/>
          </a:xfrm>
          <a:prstGeom prst="rect">
            <a:avLst/>
          </a:prstGeom>
        </p:spPr>
      </p:pic>
      <p:pic>
        <p:nvPicPr>
          <p:cNvPr id="9" name="图片 8">
            <a:extLst>
              <a:ext uri="{FF2B5EF4-FFF2-40B4-BE49-F238E27FC236}">
                <a16:creationId xmlns:a16="http://schemas.microsoft.com/office/drawing/2014/main" id="{78AFB500-0C33-4544-B083-98F4EAF1930E}"/>
              </a:ext>
            </a:extLst>
          </p:cNvPr>
          <p:cNvPicPr>
            <a:picLocks noChangeAspect="1"/>
          </p:cNvPicPr>
          <p:nvPr/>
        </p:nvPicPr>
        <p:blipFill>
          <a:blip r:embed="rId8"/>
          <a:stretch>
            <a:fillRect/>
          </a:stretch>
        </p:blipFill>
        <p:spPr>
          <a:xfrm>
            <a:off x="3729654" y="4731917"/>
            <a:ext cx="4288963" cy="782906"/>
          </a:xfrm>
          <a:prstGeom prst="rect">
            <a:avLst/>
          </a:prstGeom>
        </p:spPr>
      </p:pic>
      <p:pic>
        <p:nvPicPr>
          <p:cNvPr id="10" name="图片 9">
            <a:extLst>
              <a:ext uri="{FF2B5EF4-FFF2-40B4-BE49-F238E27FC236}">
                <a16:creationId xmlns:a16="http://schemas.microsoft.com/office/drawing/2014/main" id="{98CB7036-F214-4480-B85B-BECCF1B6F0F9}"/>
              </a:ext>
            </a:extLst>
          </p:cNvPr>
          <p:cNvPicPr>
            <a:picLocks noChangeAspect="1"/>
          </p:cNvPicPr>
          <p:nvPr/>
        </p:nvPicPr>
        <p:blipFill>
          <a:blip r:embed="rId9"/>
          <a:stretch>
            <a:fillRect/>
          </a:stretch>
        </p:blipFill>
        <p:spPr>
          <a:xfrm>
            <a:off x="8304445" y="4904295"/>
            <a:ext cx="285968" cy="355528"/>
          </a:xfrm>
          <a:prstGeom prst="rect">
            <a:avLst/>
          </a:prstGeom>
        </p:spPr>
      </p:pic>
    </p:spTree>
    <p:extLst>
      <p:ext uri="{BB962C8B-B14F-4D97-AF65-F5344CB8AC3E}">
        <p14:creationId xmlns:p14="http://schemas.microsoft.com/office/powerpoint/2010/main" val="365347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9D7C2-4517-4643-A420-5E4A53EEA947}"/>
              </a:ext>
            </a:extLst>
          </p:cNvPr>
          <p:cNvSpPr>
            <a:spLocks noGrp="1"/>
          </p:cNvSpPr>
          <p:nvPr>
            <p:ph type="title"/>
          </p:nvPr>
        </p:nvSpPr>
        <p:spPr>
          <a:xfrm>
            <a:off x="469338" y="308481"/>
            <a:ext cx="12740235" cy="1325563"/>
          </a:xfrm>
        </p:spPr>
        <p:txBody>
          <a:bodyPr>
            <a:normAutofit fontScale="90000"/>
          </a:bodyPr>
          <a:lstStyle/>
          <a:p>
            <a:r>
              <a:rPr lang="en-US" altLang="zh-CN" sz="3100" dirty="0"/>
              <a:t>Paper 3 </a:t>
            </a:r>
            <a:br>
              <a:rPr lang="en-US" altLang="zh-CN" sz="3100" dirty="0"/>
            </a:br>
            <a:r>
              <a:rPr lang="en-US" altLang="zh-CN" sz="3100" dirty="0" err="1"/>
              <a:t>VORNet</a:t>
            </a:r>
            <a:r>
              <a:rPr lang="en-US" altLang="zh-CN" sz="3100" dirty="0"/>
              <a:t>: </a:t>
            </a:r>
            <a:r>
              <a:rPr lang="en-US" altLang="zh-CN" sz="3100" dirty="0" err="1"/>
              <a:t>Spatio</a:t>
            </a:r>
            <a:r>
              <a:rPr lang="en-US" altLang="zh-CN" sz="3100" dirty="0"/>
              <a:t>-temporally Consistent Video Inpainting for Object Removal</a:t>
            </a:r>
            <a:br>
              <a:rPr lang="en-US" altLang="zh-CN" dirty="0"/>
            </a:br>
            <a:endParaRPr lang="zh-CN" altLang="en-US" dirty="0"/>
          </a:p>
        </p:txBody>
      </p:sp>
      <p:pic>
        <p:nvPicPr>
          <p:cNvPr id="4" name="内容占位符 3">
            <a:extLst>
              <a:ext uri="{FF2B5EF4-FFF2-40B4-BE49-F238E27FC236}">
                <a16:creationId xmlns:a16="http://schemas.microsoft.com/office/drawing/2014/main" id="{8655EA0D-B883-427C-B274-9C1CF6560C7A}"/>
              </a:ext>
            </a:extLst>
          </p:cNvPr>
          <p:cNvPicPr>
            <a:picLocks noGrp="1"/>
          </p:cNvPicPr>
          <p:nvPr>
            <p:ph idx="1"/>
          </p:nvPr>
        </p:nvPicPr>
        <p:blipFill>
          <a:blip r:embed="rId3"/>
          <a:stretch>
            <a:fillRect/>
          </a:stretch>
        </p:blipFill>
        <p:spPr>
          <a:xfrm>
            <a:off x="1347717" y="1201342"/>
            <a:ext cx="9875936" cy="3403026"/>
          </a:xfrm>
          <a:prstGeom prst="rect">
            <a:avLst/>
          </a:prstGeom>
        </p:spPr>
      </p:pic>
      <p:sp>
        <p:nvSpPr>
          <p:cNvPr id="5" name="内容占位符 2">
            <a:extLst>
              <a:ext uri="{FF2B5EF4-FFF2-40B4-BE49-F238E27FC236}">
                <a16:creationId xmlns:a16="http://schemas.microsoft.com/office/drawing/2014/main" id="{41B811E4-3FF3-42B7-AB50-5CF217DB67E7}"/>
              </a:ext>
            </a:extLst>
          </p:cNvPr>
          <p:cNvSpPr txBox="1">
            <a:spLocks/>
          </p:cNvSpPr>
          <p:nvPr/>
        </p:nvSpPr>
        <p:spPr>
          <a:xfrm>
            <a:off x="911027" y="4709565"/>
            <a:ext cx="12643131" cy="4623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first learning based model for video object removal</a:t>
            </a:r>
          </a:p>
          <a:p>
            <a:r>
              <a:rPr lang="en-US" altLang="zh-CN" dirty="0"/>
              <a:t>spatial content losses and temporal coherent loss based on GAN</a:t>
            </a:r>
          </a:p>
          <a:p>
            <a:r>
              <a:rPr lang="en-US" altLang="zh-CN" dirty="0"/>
              <a:t>the first large-scale Synthesized Video Object Removal (SVOR) dataset</a:t>
            </a:r>
          </a:p>
          <a:p>
            <a:endParaRPr lang="zh-CN" altLang="en-US" dirty="0"/>
          </a:p>
        </p:txBody>
      </p:sp>
    </p:spTree>
    <p:extLst>
      <p:ext uri="{BB962C8B-B14F-4D97-AF65-F5344CB8AC3E}">
        <p14:creationId xmlns:p14="http://schemas.microsoft.com/office/powerpoint/2010/main" val="302460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8F7A0-DC69-44EF-BA2A-CE08E09DC1BD}"/>
              </a:ext>
            </a:extLst>
          </p:cNvPr>
          <p:cNvSpPr>
            <a:spLocks noGrp="1"/>
          </p:cNvSpPr>
          <p:nvPr>
            <p:ph type="title"/>
          </p:nvPr>
        </p:nvSpPr>
        <p:spPr>
          <a:xfrm>
            <a:off x="967673" y="126079"/>
            <a:ext cx="10515600" cy="1325563"/>
          </a:xfrm>
        </p:spPr>
        <p:txBody>
          <a:bodyPr/>
          <a:lstStyle/>
          <a:p>
            <a:r>
              <a:rPr lang="en-US" altLang="zh-CN" dirty="0"/>
              <a:t>Training Losses</a:t>
            </a:r>
            <a:endParaRPr lang="zh-CN" altLang="en-US" dirty="0"/>
          </a:p>
        </p:txBody>
      </p:sp>
      <p:sp>
        <p:nvSpPr>
          <p:cNvPr id="3" name="内容占位符 2">
            <a:extLst>
              <a:ext uri="{FF2B5EF4-FFF2-40B4-BE49-F238E27FC236}">
                <a16:creationId xmlns:a16="http://schemas.microsoft.com/office/drawing/2014/main" id="{CF9FC6A0-0BD3-4AD4-81FD-77D12A157583}"/>
              </a:ext>
            </a:extLst>
          </p:cNvPr>
          <p:cNvSpPr>
            <a:spLocks noGrp="1"/>
          </p:cNvSpPr>
          <p:nvPr>
            <p:ph idx="1"/>
          </p:nvPr>
        </p:nvSpPr>
        <p:spPr>
          <a:xfrm>
            <a:off x="1267078" y="1642571"/>
            <a:ext cx="10515600" cy="4850304"/>
          </a:xfrm>
        </p:spPr>
        <p:txBody>
          <a:bodyPr/>
          <a:lstStyle/>
          <a:p>
            <a:r>
              <a:rPr lang="en-US" altLang="zh-CN" sz="2400" dirty="0"/>
              <a:t>Spatially discounted reconstruction loss:</a:t>
            </a:r>
          </a:p>
          <a:p>
            <a:endParaRPr lang="en-US" altLang="zh-CN" sz="2400" dirty="0"/>
          </a:p>
          <a:p>
            <a:r>
              <a:rPr lang="en-US" altLang="zh-CN" sz="2400" dirty="0"/>
              <a:t>VGG perceptual loss:</a:t>
            </a:r>
          </a:p>
          <a:p>
            <a:endParaRPr lang="en-US" altLang="zh-CN" sz="2400" dirty="0"/>
          </a:p>
          <a:p>
            <a:r>
              <a:rPr lang="en-US" altLang="zh-CN" sz="2400" dirty="0" err="1"/>
              <a:t>PatchGAN</a:t>
            </a:r>
            <a:r>
              <a:rPr lang="en-US" altLang="zh-CN" sz="2400" dirty="0"/>
              <a:t> loss:</a:t>
            </a:r>
          </a:p>
          <a:p>
            <a:endParaRPr lang="en-US" altLang="zh-CN" sz="2400" dirty="0"/>
          </a:p>
          <a:p>
            <a:r>
              <a:rPr lang="en-US" altLang="zh-CN" sz="2400" dirty="0"/>
              <a:t>Temporal GAN loss:</a:t>
            </a:r>
          </a:p>
          <a:p>
            <a:endParaRPr lang="en-US" altLang="zh-CN" sz="2400" dirty="0"/>
          </a:p>
          <a:p>
            <a:r>
              <a:rPr lang="en-US" altLang="zh-CN" sz="2400" dirty="0"/>
              <a:t>The overall loss:</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p:txBody>
      </p:sp>
      <p:pic>
        <p:nvPicPr>
          <p:cNvPr id="4" name="图片 3">
            <a:extLst>
              <a:ext uri="{FF2B5EF4-FFF2-40B4-BE49-F238E27FC236}">
                <a16:creationId xmlns:a16="http://schemas.microsoft.com/office/drawing/2014/main" id="{B3073E1F-F59C-45E1-8361-3307BACDFFC0}"/>
              </a:ext>
            </a:extLst>
          </p:cNvPr>
          <p:cNvPicPr>
            <a:picLocks noChangeAspect="1"/>
          </p:cNvPicPr>
          <p:nvPr/>
        </p:nvPicPr>
        <p:blipFill>
          <a:blip r:embed="rId3"/>
          <a:stretch>
            <a:fillRect/>
          </a:stretch>
        </p:blipFill>
        <p:spPr>
          <a:xfrm>
            <a:off x="4158549" y="2131395"/>
            <a:ext cx="3430696" cy="509672"/>
          </a:xfrm>
          <a:prstGeom prst="rect">
            <a:avLst/>
          </a:prstGeom>
        </p:spPr>
      </p:pic>
      <p:pic>
        <p:nvPicPr>
          <p:cNvPr id="5" name="图片 4">
            <a:extLst>
              <a:ext uri="{FF2B5EF4-FFF2-40B4-BE49-F238E27FC236}">
                <a16:creationId xmlns:a16="http://schemas.microsoft.com/office/drawing/2014/main" id="{57E2EBAF-690D-4DA3-8557-4E92F393DF70}"/>
              </a:ext>
            </a:extLst>
          </p:cNvPr>
          <p:cNvPicPr>
            <a:picLocks noChangeAspect="1"/>
          </p:cNvPicPr>
          <p:nvPr/>
        </p:nvPicPr>
        <p:blipFill>
          <a:blip r:embed="rId4"/>
          <a:stretch>
            <a:fillRect/>
          </a:stretch>
        </p:blipFill>
        <p:spPr>
          <a:xfrm>
            <a:off x="4158549" y="3022925"/>
            <a:ext cx="3430696" cy="518929"/>
          </a:xfrm>
          <a:prstGeom prst="rect">
            <a:avLst/>
          </a:prstGeom>
        </p:spPr>
      </p:pic>
      <p:pic>
        <p:nvPicPr>
          <p:cNvPr id="6" name="图片 5">
            <a:extLst>
              <a:ext uri="{FF2B5EF4-FFF2-40B4-BE49-F238E27FC236}">
                <a16:creationId xmlns:a16="http://schemas.microsoft.com/office/drawing/2014/main" id="{AC4D92BB-1984-4B12-9E1F-C8E1153F6B2A}"/>
              </a:ext>
            </a:extLst>
          </p:cNvPr>
          <p:cNvPicPr>
            <a:picLocks noChangeAspect="1"/>
          </p:cNvPicPr>
          <p:nvPr/>
        </p:nvPicPr>
        <p:blipFill>
          <a:blip r:embed="rId5"/>
          <a:stretch>
            <a:fillRect/>
          </a:stretch>
        </p:blipFill>
        <p:spPr>
          <a:xfrm>
            <a:off x="3423184" y="3850826"/>
            <a:ext cx="3616887" cy="384520"/>
          </a:xfrm>
          <a:prstGeom prst="rect">
            <a:avLst/>
          </a:prstGeom>
        </p:spPr>
      </p:pic>
      <p:pic>
        <p:nvPicPr>
          <p:cNvPr id="7" name="图片 6">
            <a:extLst>
              <a:ext uri="{FF2B5EF4-FFF2-40B4-BE49-F238E27FC236}">
                <a16:creationId xmlns:a16="http://schemas.microsoft.com/office/drawing/2014/main" id="{C91E7CAF-A4E9-4DC3-9BBF-A5A6717F9476}"/>
              </a:ext>
            </a:extLst>
          </p:cNvPr>
          <p:cNvPicPr>
            <a:picLocks noChangeAspect="1"/>
          </p:cNvPicPr>
          <p:nvPr/>
        </p:nvPicPr>
        <p:blipFill>
          <a:blip r:embed="rId6"/>
          <a:stretch>
            <a:fillRect/>
          </a:stretch>
        </p:blipFill>
        <p:spPr>
          <a:xfrm>
            <a:off x="6983426" y="3850825"/>
            <a:ext cx="2581359" cy="337471"/>
          </a:xfrm>
          <a:prstGeom prst="rect">
            <a:avLst/>
          </a:prstGeom>
        </p:spPr>
      </p:pic>
      <p:pic>
        <p:nvPicPr>
          <p:cNvPr id="8" name="图片 7">
            <a:extLst>
              <a:ext uri="{FF2B5EF4-FFF2-40B4-BE49-F238E27FC236}">
                <a16:creationId xmlns:a16="http://schemas.microsoft.com/office/drawing/2014/main" id="{CFF4F68D-E388-4634-9DA9-85AB8E53D6E0}"/>
              </a:ext>
            </a:extLst>
          </p:cNvPr>
          <p:cNvPicPr>
            <a:picLocks noChangeAspect="1"/>
          </p:cNvPicPr>
          <p:nvPr/>
        </p:nvPicPr>
        <p:blipFill>
          <a:blip r:embed="rId7"/>
          <a:stretch>
            <a:fillRect/>
          </a:stretch>
        </p:blipFill>
        <p:spPr>
          <a:xfrm>
            <a:off x="3711170" y="4795905"/>
            <a:ext cx="3225340" cy="387262"/>
          </a:xfrm>
          <a:prstGeom prst="rect">
            <a:avLst/>
          </a:prstGeom>
        </p:spPr>
      </p:pic>
      <p:pic>
        <p:nvPicPr>
          <p:cNvPr id="9" name="图片 8">
            <a:extLst>
              <a:ext uri="{FF2B5EF4-FFF2-40B4-BE49-F238E27FC236}">
                <a16:creationId xmlns:a16="http://schemas.microsoft.com/office/drawing/2014/main" id="{15A408D3-F137-468A-9BC9-AE00A1E4E2CD}"/>
              </a:ext>
            </a:extLst>
          </p:cNvPr>
          <p:cNvPicPr>
            <a:picLocks noChangeAspect="1"/>
          </p:cNvPicPr>
          <p:nvPr/>
        </p:nvPicPr>
        <p:blipFill>
          <a:blip r:embed="rId8"/>
          <a:stretch>
            <a:fillRect/>
          </a:stretch>
        </p:blipFill>
        <p:spPr>
          <a:xfrm>
            <a:off x="6983426" y="4852069"/>
            <a:ext cx="2412088" cy="337471"/>
          </a:xfrm>
          <a:prstGeom prst="rect">
            <a:avLst/>
          </a:prstGeom>
        </p:spPr>
      </p:pic>
      <p:pic>
        <p:nvPicPr>
          <p:cNvPr id="10" name="图片 9">
            <a:extLst>
              <a:ext uri="{FF2B5EF4-FFF2-40B4-BE49-F238E27FC236}">
                <a16:creationId xmlns:a16="http://schemas.microsoft.com/office/drawing/2014/main" id="{8604F0CA-14B9-41C2-9FC7-831F85BF2F13}"/>
              </a:ext>
            </a:extLst>
          </p:cNvPr>
          <p:cNvPicPr>
            <a:picLocks noChangeAspect="1"/>
          </p:cNvPicPr>
          <p:nvPr/>
        </p:nvPicPr>
        <p:blipFill>
          <a:blip r:embed="rId9"/>
          <a:stretch>
            <a:fillRect/>
          </a:stretch>
        </p:blipFill>
        <p:spPr>
          <a:xfrm>
            <a:off x="4529813" y="5585318"/>
            <a:ext cx="3623615" cy="847939"/>
          </a:xfrm>
          <a:prstGeom prst="rect">
            <a:avLst/>
          </a:prstGeom>
        </p:spPr>
      </p:pic>
    </p:spTree>
    <p:extLst>
      <p:ext uri="{BB962C8B-B14F-4D97-AF65-F5344CB8AC3E}">
        <p14:creationId xmlns:p14="http://schemas.microsoft.com/office/powerpoint/2010/main" val="398794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C1912-8E6E-48BA-9183-45D4E8110A98}"/>
              </a:ext>
            </a:extLst>
          </p:cNvPr>
          <p:cNvSpPr>
            <a:spLocks noGrp="1"/>
          </p:cNvSpPr>
          <p:nvPr>
            <p:ph type="title"/>
          </p:nvPr>
        </p:nvSpPr>
        <p:spPr>
          <a:xfrm>
            <a:off x="676359" y="284204"/>
            <a:ext cx="10515600" cy="1325563"/>
          </a:xfrm>
        </p:spPr>
        <p:txBody>
          <a:bodyPr/>
          <a:lstStyle/>
          <a:p>
            <a:r>
              <a:rPr lang="en-US" altLang="zh-CN" sz="3200" dirty="0"/>
              <a:t>Paper 4 Video-Rate Video Inpainting</a:t>
            </a:r>
            <a:br>
              <a:rPr lang="zh-CN" altLang="en-US" dirty="0"/>
            </a:br>
            <a:endParaRPr lang="zh-CN" altLang="en-US" dirty="0"/>
          </a:p>
        </p:txBody>
      </p:sp>
      <p:sp>
        <p:nvSpPr>
          <p:cNvPr id="3" name="内容占位符 2">
            <a:extLst>
              <a:ext uri="{FF2B5EF4-FFF2-40B4-BE49-F238E27FC236}">
                <a16:creationId xmlns:a16="http://schemas.microsoft.com/office/drawing/2014/main" id="{2E19910D-849D-465E-8D4A-9EE4340BB250}"/>
              </a:ext>
            </a:extLst>
          </p:cNvPr>
          <p:cNvSpPr>
            <a:spLocks noGrp="1"/>
          </p:cNvSpPr>
          <p:nvPr>
            <p:ph idx="1"/>
          </p:nvPr>
        </p:nvSpPr>
        <p:spPr>
          <a:xfrm>
            <a:off x="1549351" y="4708622"/>
            <a:ext cx="10515600" cy="4351338"/>
          </a:xfrm>
        </p:spPr>
        <p:txBody>
          <a:bodyPr/>
          <a:lstStyle/>
          <a:p>
            <a:r>
              <a:rPr lang="en-US" altLang="zh-CN" dirty="0"/>
              <a:t>use CNNs for the estimation of flow of occluded regions</a:t>
            </a:r>
          </a:p>
          <a:p>
            <a:r>
              <a:rPr lang="en-US" altLang="zh-CN" dirty="0"/>
              <a:t>use synthetic data</a:t>
            </a:r>
          </a:p>
          <a:p>
            <a:r>
              <a:rPr lang="en-US" altLang="zh-CN" dirty="0"/>
              <a:t>Achieve video-Rate (</a:t>
            </a:r>
            <a:r>
              <a:rPr lang="de-DE" altLang="zh-CN" dirty="0"/>
              <a:t> 32 fps for 832 × 448 pixel videos )</a:t>
            </a:r>
            <a:endParaRPr lang="zh-CN" altLang="en-US" dirty="0"/>
          </a:p>
        </p:txBody>
      </p:sp>
      <p:pic>
        <p:nvPicPr>
          <p:cNvPr id="4" name="图片 3">
            <a:extLst>
              <a:ext uri="{FF2B5EF4-FFF2-40B4-BE49-F238E27FC236}">
                <a16:creationId xmlns:a16="http://schemas.microsoft.com/office/drawing/2014/main" id="{992E486D-D87B-4CAF-8D13-28B4F5F60000}"/>
              </a:ext>
            </a:extLst>
          </p:cNvPr>
          <p:cNvPicPr>
            <a:picLocks noChangeAspect="1"/>
          </p:cNvPicPr>
          <p:nvPr/>
        </p:nvPicPr>
        <p:blipFill>
          <a:blip r:embed="rId3"/>
          <a:stretch>
            <a:fillRect/>
          </a:stretch>
        </p:blipFill>
        <p:spPr>
          <a:xfrm>
            <a:off x="1558117" y="1222116"/>
            <a:ext cx="8752084" cy="3001748"/>
          </a:xfrm>
          <a:prstGeom prst="rect">
            <a:avLst/>
          </a:prstGeom>
        </p:spPr>
      </p:pic>
      <p:pic>
        <p:nvPicPr>
          <p:cNvPr id="5" name="图片 4">
            <a:extLst>
              <a:ext uri="{FF2B5EF4-FFF2-40B4-BE49-F238E27FC236}">
                <a16:creationId xmlns:a16="http://schemas.microsoft.com/office/drawing/2014/main" id="{E9D7209F-4002-436B-BA27-F26988E452C4}"/>
              </a:ext>
            </a:extLst>
          </p:cNvPr>
          <p:cNvPicPr/>
          <p:nvPr/>
        </p:nvPicPr>
        <p:blipFill rotWithShape="1">
          <a:blip r:embed="rId4" cstate="print">
            <a:extLst>
              <a:ext uri="{28A0092B-C50C-407E-A947-70E740481C1C}">
                <a14:useLocalDpi xmlns:a14="http://schemas.microsoft.com/office/drawing/2010/main" val="0"/>
              </a:ext>
            </a:extLst>
          </a:blip>
          <a:srcRect r="5411" b="15819"/>
          <a:stretch/>
        </p:blipFill>
        <p:spPr>
          <a:xfrm>
            <a:off x="6431608" y="1378042"/>
            <a:ext cx="2218778" cy="463449"/>
          </a:xfrm>
          <a:prstGeom prst="rect">
            <a:avLst/>
          </a:prstGeom>
        </p:spPr>
      </p:pic>
    </p:spTree>
    <p:extLst>
      <p:ext uri="{BB962C8B-B14F-4D97-AF65-F5344CB8AC3E}">
        <p14:creationId xmlns:p14="http://schemas.microsoft.com/office/powerpoint/2010/main" val="273979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B99AC35-965B-4499-ADD9-2744561CFC26}"/>
              </a:ext>
            </a:extLst>
          </p:cNvPr>
          <p:cNvSpPr>
            <a:spLocks noGrp="1"/>
          </p:cNvSpPr>
          <p:nvPr>
            <p:ph idx="1"/>
          </p:nvPr>
        </p:nvSpPr>
        <p:spPr>
          <a:xfrm>
            <a:off x="894844" y="1858316"/>
            <a:ext cx="10515600" cy="4351338"/>
          </a:xfrm>
        </p:spPr>
        <p:txBody>
          <a:bodyPr>
            <a:normAutofit/>
          </a:bodyPr>
          <a:lstStyle/>
          <a:p>
            <a:r>
              <a:rPr lang="en-US" altLang="zh-CN" dirty="0"/>
              <a:t>Task</a:t>
            </a:r>
          </a:p>
          <a:p>
            <a:endParaRPr lang="en-US" altLang="zh-CN" dirty="0"/>
          </a:p>
          <a:p>
            <a:r>
              <a:rPr lang="en-US" altLang="zh-CN" dirty="0"/>
              <a:t>Previous work</a:t>
            </a:r>
          </a:p>
          <a:p>
            <a:endParaRPr lang="en-US" altLang="zh-CN" dirty="0"/>
          </a:p>
          <a:p>
            <a:r>
              <a:rPr lang="en-US" altLang="zh-CN" sz="2400" dirty="0"/>
              <a:t>Paper 1 Optical Flow Dataset and Benchmark for Visual Crowd Analysis</a:t>
            </a:r>
          </a:p>
          <a:p>
            <a:r>
              <a:rPr lang="en-US" altLang="zh-CN" sz="2400" dirty="0"/>
              <a:t>Paper 2 Plug-and-Play CNN for Crowd Motion Analysis: An Application in     </a:t>
            </a:r>
          </a:p>
          <a:p>
            <a:pPr marL="0" indent="0">
              <a:buNone/>
            </a:pPr>
            <a:r>
              <a:rPr lang="en-US" altLang="zh-CN" sz="2400" dirty="0"/>
              <a:t>               Abnormal Event Detection</a:t>
            </a:r>
          </a:p>
          <a:p>
            <a:r>
              <a:rPr lang="en-US" altLang="zh-CN" sz="2400" dirty="0"/>
              <a:t>Paper 3 Abnormal Behavior Detection in Crowded Scenes Using Density    </a:t>
            </a:r>
          </a:p>
          <a:p>
            <a:pPr marL="0" indent="0">
              <a:buNone/>
            </a:pPr>
            <a:r>
              <a:rPr lang="en-US" altLang="zh-CN" sz="2400" dirty="0"/>
              <a:t>                Heatmaps and Optical Flow</a:t>
            </a:r>
          </a:p>
          <a:p>
            <a:pPr marL="0" indent="0">
              <a:buNone/>
            </a:pPr>
            <a:endParaRPr lang="en-US" altLang="zh-CN" sz="2400" dirty="0"/>
          </a:p>
        </p:txBody>
      </p:sp>
      <p:sp>
        <p:nvSpPr>
          <p:cNvPr id="5" name="标题 1">
            <a:extLst>
              <a:ext uri="{FF2B5EF4-FFF2-40B4-BE49-F238E27FC236}">
                <a16:creationId xmlns:a16="http://schemas.microsoft.com/office/drawing/2014/main" id="{271F7E54-20F4-4F7F-B57C-90161424B2D4}"/>
              </a:ext>
            </a:extLst>
          </p:cNvPr>
          <p:cNvSpPr>
            <a:spLocks noGrp="1"/>
          </p:cNvSpPr>
          <p:nvPr>
            <p:ph type="title"/>
          </p:nvPr>
        </p:nvSpPr>
        <p:spPr>
          <a:xfrm>
            <a:off x="838200" y="648346"/>
            <a:ext cx="10515600" cy="1325563"/>
          </a:xfrm>
        </p:spPr>
        <p:txBody>
          <a:bodyPr/>
          <a:lstStyle/>
          <a:p>
            <a:r>
              <a:rPr lang="en-US" altLang="zh-CN" dirty="0"/>
              <a:t>About crowd analysis</a:t>
            </a:r>
            <a:endParaRPr lang="zh-CN" altLang="en-US" dirty="0"/>
          </a:p>
        </p:txBody>
      </p:sp>
    </p:spTree>
    <p:extLst>
      <p:ext uri="{BB962C8B-B14F-4D97-AF65-F5344CB8AC3E}">
        <p14:creationId xmlns:p14="http://schemas.microsoft.com/office/powerpoint/2010/main" val="154343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F6CC1-703F-4EE9-9175-0094EF5C3E20}"/>
              </a:ext>
            </a:extLst>
          </p:cNvPr>
          <p:cNvSpPr>
            <a:spLocks noGrp="1"/>
          </p:cNvSpPr>
          <p:nvPr>
            <p:ph type="title"/>
          </p:nvPr>
        </p:nvSpPr>
        <p:spPr/>
        <p:txBody>
          <a:bodyPr/>
          <a:lstStyle/>
          <a:p>
            <a:r>
              <a:rPr lang="en-US" altLang="zh-CN" dirty="0"/>
              <a:t>Task </a:t>
            </a:r>
            <a:endParaRPr lang="zh-CN" altLang="en-US" dirty="0"/>
          </a:p>
        </p:txBody>
      </p:sp>
      <p:sp>
        <p:nvSpPr>
          <p:cNvPr id="3" name="内容占位符 2">
            <a:extLst>
              <a:ext uri="{FF2B5EF4-FFF2-40B4-BE49-F238E27FC236}">
                <a16:creationId xmlns:a16="http://schemas.microsoft.com/office/drawing/2014/main" id="{CC81285D-E132-45C5-823C-AAE17C460FD8}"/>
              </a:ext>
            </a:extLst>
          </p:cNvPr>
          <p:cNvSpPr>
            <a:spLocks noGrp="1"/>
          </p:cNvSpPr>
          <p:nvPr>
            <p:ph idx="1"/>
          </p:nvPr>
        </p:nvSpPr>
        <p:spPr>
          <a:xfrm>
            <a:off x="2132925" y="2141537"/>
            <a:ext cx="10515600" cy="4351338"/>
          </a:xfrm>
        </p:spPr>
        <p:txBody>
          <a:bodyPr/>
          <a:lstStyle/>
          <a:p>
            <a:r>
              <a:rPr lang="en-US" altLang="zh-CN" dirty="0"/>
              <a:t>There are many tasks in crowd analysis. </a:t>
            </a:r>
          </a:p>
          <a:p>
            <a:r>
              <a:rPr lang="en-US" altLang="zh-CN" dirty="0"/>
              <a:t>Here, we mainly discuss:</a:t>
            </a:r>
          </a:p>
          <a:p>
            <a:endParaRPr lang="en-US" altLang="zh-CN" dirty="0"/>
          </a:p>
          <a:p>
            <a:r>
              <a:rPr lang="en-US" altLang="zh-CN" dirty="0"/>
              <a:t>1. frame level for anomaly detection</a:t>
            </a:r>
          </a:p>
          <a:p>
            <a:r>
              <a:rPr lang="en-US" altLang="zh-CN" dirty="0"/>
              <a:t>2. pixel level for anomaly localization</a:t>
            </a:r>
            <a:endParaRPr lang="zh-CN" altLang="en-US" dirty="0"/>
          </a:p>
        </p:txBody>
      </p:sp>
    </p:spTree>
    <p:extLst>
      <p:ext uri="{BB962C8B-B14F-4D97-AF65-F5344CB8AC3E}">
        <p14:creationId xmlns:p14="http://schemas.microsoft.com/office/powerpoint/2010/main" val="186181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14B83-236C-4FA4-BBEE-15D9C6865BE9}"/>
              </a:ext>
            </a:extLst>
          </p:cNvPr>
          <p:cNvSpPr>
            <a:spLocks noGrp="1"/>
          </p:cNvSpPr>
          <p:nvPr>
            <p:ph type="title"/>
          </p:nvPr>
        </p:nvSpPr>
        <p:spPr/>
        <p:txBody>
          <a:bodyPr/>
          <a:lstStyle/>
          <a:p>
            <a:r>
              <a:rPr lang="en-US" altLang="zh-CN" dirty="0"/>
              <a:t>Previous work</a:t>
            </a:r>
            <a:endParaRPr lang="zh-CN" altLang="en-US" dirty="0"/>
          </a:p>
        </p:txBody>
      </p:sp>
      <p:sp>
        <p:nvSpPr>
          <p:cNvPr id="3" name="内容占位符 2">
            <a:extLst>
              <a:ext uri="{FF2B5EF4-FFF2-40B4-BE49-F238E27FC236}">
                <a16:creationId xmlns:a16="http://schemas.microsoft.com/office/drawing/2014/main" id="{7107FD70-48C4-4B63-9A0D-F432A0023FF5}"/>
              </a:ext>
            </a:extLst>
          </p:cNvPr>
          <p:cNvSpPr>
            <a:spLocks noGrp="1"/>
          </p:cNvSpPr>
          <p:nvPr>
            <p:ph idx="1"/>
          </p:nvPr>
        </p:nvSpPr>
        <p:spPr>
          <a:xfrm>
            <a:off x="1113667" y="1982001"/>
            <a:ext cx="10854454" cy="4351338"/>
          </a:xfrm>
        </p:spPr>
        <p:txBody>
          <a:bodyPr/>
          <a:lstStyle/>
          <a:p>
            <a:r>
              <a:rPr lang="en-US" altLang="zh-CN" dirty="0"/>
              <a:t>Classic: </a:t>
            </a:r>
          </a:p>
          <a:p>
            <a:r>
              <a:rPr lang="en-US" altLang="zh-CN" sz="2400" dirty="0"/>
              <a:t>to first learn the normal patterns, and then detect anomalies as events deviating from the normal patterns.</a:t>
            </a:r>
          </a:p>
          <a:p>
            <a:r>
              <a:rPr lang="en-US" altLang="zh-CN" sz="2400" dirty="0"/>
              <a:t>relies on the extraction of local features: histogram of oriented gradients, the histogram of oriented flows, optical flow, spatiotemporal video volumes</a:t>
            </a:r>
          </a:p>
          <a:p>
            <a:endParaRPr lang="en-US" altLang="zh-CN" dirty="0"/>
          </a:p>
          <a:p>
            <a:r>
              <a:rPr lang="en-US" altLang="zh-CN" dirty="0"/>
              <a:t>Deep learning methods:</a:t>
            </a:r>
          </a:p>
          <a:p>
            <a:r>
              <a:rPr lang="en-US" altLang="zh-CN" sz="2400" dirty="0"/>
              <a:t>CNN ( 3D </a:t>
            </a:r>
            <a:r>
              <a:rPr lang="en-US" altLang="zh-CN" sz="2400" dirty="0" err="1"/>
              <a:t>ConvNet</a:t>
            </a:r>
            <a:r>
              <a:rPr lang="en-US" altLang="zh-CN" sz="2400" dirty="0"/>
              <a:t>, autoencoder )</a:t>
            </a:r>
          </a:p>
          <a:p>
            <a:r>
              <a:rPr lang="en-US" altLang="zh-CN" sz="2400" dirty="0"/>
              <a:t>LSTM</a:t>
            </a:r>
            <a:endParaRPr lang="zh-CN" altLang="en-US" sz="2400" dirty="0"/>
          </a:p>
        </p:txBody>
      </p:sp>
    </p:spTree>
    <p:extLst>
      <p:ext uri="{BB962C8B-B14F-4D97-AF65-F5344CB8AC3E}">
        <p14:creationId xmlns:p14="http://schemas.microsoft.com/office/powerpoint/2010/main" val="84492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33BF6-4BC4-4906-8456-E90467866E42}"/>
              </a:ext>
            </a:extLst>
          </p:cNvPr>
          <p:cNvSpPr>
            <a:spLocks noGrp="1"/>
          </p:cNvSpPr>
          <p:nvPr>
            <p:ph type="title"/>
          </p:nvPr>
        </p:nvSpPr>
        <p:spPr>
          <a:xfrm>
            <a:off x="170944" y="195192"/>
            <a:ext cx="11850112" cy="1325563"/>
          </a:xfrm>
        </p:spPr>
        <p:txBody>
          <a:bodyPr>
            <a:normAutofit/>
          </a:bodyPr>
          <a:lstStyle/>
          <a:p>
            <a:r>
              <a:rPr lang="en-US" altLang="zh-CN" sz="2800" dirty="0"/>
              <a:t>Paper 1 Optical Flow Dataset and Benchmark for Visual Crowd Analysis</a:t>
            </a:r>
            <a:br>
              <a:rPr lang="en-US" altLang="zh-CN" dirty="0"/>
            </a:br>
            <a:endParaRPr lang="zh-CN" altLang="en-US" dirty="0"/>
          </a:p>
        </p:txBody>
      </p:sp>
      <p:sp>
        <p:nvSpPr>
          <p:cNvPr id="3" name="内容占位符 2">
            <a:extLst>
              <a:ext uri="{FF2B5EF4-FFF2-40B4-BE49-F238E27FC236}">
                <a16:creationId xmlns:a16="http://schemas.microsoft.com/office/drawing/2014/main" id="{07645008-E0BA-49BD-8252-ED9EBC5F95BB}"/>
              </a:ext>
            </a:extLst>
          </p:cNvPr>
          <p:cNvSpPr>
            <a:spLocks noGrp="1"/>
          </p:cNvSpPr>
          <p:nvPr>
            <p:ph idx="1"/>
          </p:nvPr>
        </p:nvSpPr>
        <p:spPr>
          <a:xfrm>
            <a:off x="705295" y="5283165"/>
            <a:ext cx="11315761" cy="4351338"/>
          </a:xfrm>
        </p:spPr>
        <p:txBody>
          <a:bodyPr/>
          <a:lstStyle/>
          <a:p>
            <a:r>
              <a:rPr lang="en-US" altLang="zh-CN" dirty="0"/>
              <a:t>New challenge: </a:t>
            </a:r>
            <a:r>
              <a:rPr lang="en-US" altLang="zh-CN" sz="2400" dirty="0"/>
              <a:t>precise motion estimation of numerous small, partly independent, self-occluding, non rigidly moving individuals; consistency over a long temporal range.</a:t>
            </a:r>
          </a:p>
          <a:p>
            <a:endParaRPr lang="zh-CN" altLang="en-US" dirty="0"/>
          </a:p>
        </p:txBody>
      </p:sp>
      <p:pic>
        <p:nvPicPr>
          <p:cNvPr id="4" name="图片 3">
            <a:extLst>
              <a:ext uri="{FF2B5EF4-FFF2-40B4-BE49-F238E27FC236}">
                <a16:creationId xmlns:a16="http://schemas.microsoft.com/office/drawing/2014/main" id="{9B84A633-8227-4E54-BECE-FD3771EE9338}"/>
              </a:ext>
            </a:extLst>
          </p:cNvPr>
          <p:cNvPicPr>
            <a:picLocks noChangeAspect="1"/>
          </p:cNvPicPr>
          <p:nvPr/>
        </p:nvPicPr>
        <p:blipFill>
          <a:blip r:embed="rId3"/>
          <a:stretch>
            <a:fillRect/>
          </a:stretch>
        </p:blipFill>
        <p:spPr>
          <a:xfrm>
            <a:off x="2204283" y="904502"/>
            <a:ext cx="7252530" cy="4198833"/>
          </a:xfrm>
          <a:prstGeom prst="rect">
            <a:avLst/>
          </a:prstGeom>
        </p:spPr>
      </p:pic>
    </p:spTree>
    <p:extLst>
      <p:ext uri="{BB962C8B-B14F-4D97-AF65-F5344CB8AC3E}">
        <p14:creationId xmlns:p14="http://schemas.microsoft.com/office/powerpoint/2010/main" val="411072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8E5A63-2E3C-45E9-BC09-4BA2FC6529DD}"/>
              </a:ext>
            </a:extLst>
          </p:cNvPr>
          <p:cNvSpPr>
            <a:spLocks noGrp="1"/>
          </p:cNvSpPr>
          <p:nvPr>
            <p:ph idx="1"/>
          </p:nvPr>
        </p:nvSpPr>
        <p:spPr>
          <a:xfrm>
            <a:off x="684451" y="466162"/>
            <a:ext cx="10515600" cy="5950821"/>
          </a:xfrm>
        </p:spPr>
        <p:txBody>
          <a:bodyPr>
            <a:normAutofit lnSpcReduction="10000"/>
          </a:bodyPr>
          <a:lstStyle/>
          <a:p>
            <a:r>
              <a:rPr lang="en-US" altLang="zh-CN" dirty="0"/>
              <a:t>design criteria</a:t>
            </a:r>
          </a:p>
          <a:p>
            <a:pPr marL="514350" indent="-514350">
              <a:buAutoNum type="arabicPeriod"/>
            </a:pPr>
            <a:r>
              <a:rPr lang="en-US" altLang="zh-CN" dirty="0"/>
              <a:t>Platform: static and dynamic</a:t>
            </a:r>
          </a:p>
          <a:p>
            <a:pPr marL="514350" indent="-514350">
              <a:buAutoNum type="arabicPeriod"/>
            </a:pPr>
            <a:r>
              <a:rPr lang="en-US" altLang="zh-CN" dirty="0"/>
              <a:t>Crowd Density: 371~1451 independently moving individuals</a:t>
            </a:r>
          </a:p>
          <a:p>
            <a:pPr marL="514350" indent="-514350">
              <a:buAutoNum type="arabicPeriod"/>
            </a:pPr>
            <a:r>
              <a:rPr lang="en-US" altLang="zh-CN" dirty="0"/>
              <a:t>Crowd Movements: diversity</a:t>
            </a:r>
          </a:p>
          <a:p>
            <a:pPr marL="514350" indent="-514350">
              <a:buAutoNum type="arabicPeriod"/>
            </a:pPr>
            <a:r>
              <a:rPr lang="en-US" altLang="zh-CN" dirty="0"/>
              <a:t>Temporal Consistency</a:t>
            </a:r>
          </a:p>
          <a:p>
            <a:pPr marL="514350" indent="-514350">
              <a:buAutoNum type="arabicPeriod"/>
            </a:pPr>
            <a:r>
              <a:rPr lang="en-US" altLang="zh-CN" dirty="0"/>
              <a:t>Portability: from synthetic to real-world</a:t>
            </a:r>
          </a:p>
          <a:p>
            <a:endParaRPr lang="en-US" altLang="zh-CN" dirty="0"/>
          </a:p>
          <a:p>
            <a:endParaRPr lang="en-US" altLang="zh-CN" dirty="0"/>
          </a:p>
          <a:p>
            <a:r>
              <a:rPr lang="en-US" altLang="zh-CN" dirty="0"/>
              <a:t>Evaluation Metrics</a:t>
            </a:r>
          </a:p>
          <a:p>
            <a:pPr marL="514350" indent="-514350">
              <a:buAutoNum type="arabicPeriod"/>
            </a:pPr>
            <a:r>
              <a:rPr lang="en-US" altLang="zh-CN" dirty="0"/>
              <a:t>Optical Flow Metrics: EPE and R2 values</a:t>
            </a:r>
          </a:p>
          <a:p>
            <a:pPr marL="514350" indent="-514350">
              <a:buAutoNum type="arabicPeriod"/>
            </a:pPr>
            <a:r>
              <a:rPr lang="en-US" altLang="zh-CN" dirty="0"/>
              <a:t>Long-term Motion Metrics: tracking accuracy </a:t>
            </a:r>
          </a:p>
          <a:p>
            <a:pPr marL="514350" indent="-514350">
              <a:buAutoNum type="arabicPeriod"/>
            </a:pPr>
            <a:r>
              <a:rPr lang="en-US" altLang="zh-CN" dirty="0"/>
              <a:t>Run time</a:t>
            </a:r>
          </a:p>
          <a:p>
            <a:endParaRPr lang="zh-CN" altLang="en-US" dirty="0"/>
          </a:p>
        </p:txBody>
      </p:sp>
    </p:spTree>
    <p:extLst>
      <p:ext uri="{BB962C8B-B14F-4D97-AF65-F5344CB8AC3E}">
        <p14:creationId xmlns:p14="http://schemas.microsoft.com/office/powerpoint/2010/main" val="71595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9CE3B-71C8-4120-995E-DF89F94985D5}"/>
              </a:ext>
            </a:extLst>
          </p:cNvPr>
          <p:cNvSpPr>
            <a:spLocks noGrp="1"/>
          </p:cNvSpPr>
          <p:nvPr>
            <p:ph type="title"/>
          </p:nvPr>
        </p:nvSpPr>
        <p:spPr/>
        <p:txBody>
          <a:bodyPr>
            <a:normAutofit fontScale="90000"/>
          </a:bodyPr>
          <a:lstStyle/>
          <a:p>
            <a:r>
              <a:rPr lang="en-US" altLang="zh-CN" dirty="0"/>
              <a:t>What Is Optical Flow for? </a:t>
            </a:r>
            <a:br>
              <a:rPr lang="en-US" altLang="zh-CN" dirty="0"/>
            </a:br>
            <a:r>
              <a:rPr lang="en-US" altLang="zh-CN" dirty="0"/>
              <a:t>                            </a:t>
            </a:r>
            <a:r>
              <a:rPr lang="en-US" altLang="zh-CN" sz="3600" dirty="0"/>
              <a:t>-from ECCV 2018 workshop paper</a:t>
            </a:r>
            <a:endParaRPr lang="zh-CN" altLang="en-US" dirty="0"/>
          </a:p>
        </p:txBody>
      </p:sp>
      <p:sp>
        <p:nvSpPr>
          <p:cNvPr id="3" name="内容占位符 2">
            <a:extLst>
              <a:ext uri="{FF2B5EF4-FFF2-40B4-BE49-F238E27FC236}">
                <a16:creationId xmlns:a16="http://schemas.microsoft.com/office/drawing/2014/main" id="{7F5717D0-711E-42EA-AB9C-1F3D1A8B002F}"/>
              </a:ext>
            </a:extLst>
          </p:cNvPr>
          <p:cNvSpPr>
            <a:spLocks noGrp="1"/>
          </p:cNvSpPr>
          <p:nvPr>
            <p:ph idx="1"/>
          </p:nvPr>
        </p:nvSpPr>
        <p:spPr/>
        <p:txBody>
          <a:bodyPr/>
          <a:lstStyle/>
          <a:p>
            <a:r>
              <a:rPr lang="en-US" altLang="zh-CN" dirty="0"/>
              <a:t>Who benefit from it? (results from the survey)</a:t>
            </a:r>
          </a:p>
          <a:p>
            <a:r>
              <a:rPr lang="en-US" altLang="zh-CN" dirty="0"/>
              <a:t>Next-frame prediction, action recognition or localization, object tracking, video semantic segmentation, video object detection.</a:t>
            </a:r>
          </a:p>
          <a:p>
            <a:endParaRPr lang="en-US" altLang="zh-CN" dirty="0"/>
          </a:p>
          <a:p>
            <a:r>
              <a:rPr lang="en-US" altLang="zh-CN" dirty="0"/>
              <a:t>From speakers:</a:t>
            </a:r>
          </a:p>
          <a:p>
            <a:r>
              <a:rPr lang="en-US" altLang="zh-CN" dirty="0"/>
              <a:t>The persistency of the three-dimensional world</a:t>
            </a:r>
          </a:p>
          <a:p>
            <a:r>
              <a:rPr lang="en-US" altLang="zh-CN" dirty="0"/>
              <a:t>Action understanding</a:t>
            </a:r>
          </a:p>
          <a:p>
            <a:r>
              <a:rPr lang="en-US" altLang="zh-CN" dirty="0"/>
              <a:t>Visualization</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2622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E6FF43B-55C5-47D6-A56F-B581536FD9A2}"/>
              </a:ext>
            </a:extLst>
          </p:cNvPr>
          <p:cNvPicPr/>
          <p:nvPr/>
        </p:nvPicPr>
        <p:blipFill>
          <a:blip r:embed="rId3"/>
          <a:stretch>
            <a:fillRect/>
          </a:stretch>
        </p:blipFill>
        <p:spPr>
          <a:xfrm>
            <a:off x="2553318" y="3113734"/>
            <a:ext cx="7405350" cy="2207665"/>
          </a:xfrm>
          <a:prstGeom prst="rect">
            <a:avLst/>
          </a:prstGeom>
        </p:spPr>
      </p:pic>
      <p:pic>
        <p:nvPicPr>
          <p:cNvPr id="4" name="图片 3">
            <a:extLst>
              <a:ext uri="{FF2B5EF4-FFF2-40B4-BE49-F238E27FC236}">
                <a16:creationId xmlns:a16="http://schemas.microsoft.com/office/drawing/2014/main" id="{6C183F1B-00E1-4BBD-B972-29D3ED107445}"/>
              </a:ext>
            </a:extLst>
          </p:cNvPr>
          <p:cNvPicPr/>
          <p:nvPr/>
        </p:nvPicPr>
        <p:blipFill>
          <a:blip r:embed="rId4"/>
          <a:stretch>
            <a:fillRect/>
          </a:stretch>
        </p:blipFill>
        <p:spPr>
          <a:xfrm>
            <a:off x="2639496" y="695626"/>
            <a:ext cx="6999186" cy="2733374"/>
          </a:xfrm>
          <a:prstGeom prst="rect">
            <a:avLst/>
          </a:prstGeom>
        </p:spPr>
      </p:pic>
      <p:sp>
        <p:nvSpPr>
          <p:cNvPr id="2" name="标题 1">
            <a:extLst>
              <a:ext uri="{FF2B5EF4-FFF2-40B4-BE49-F238E27FC236}">
                <a16:creationId xmlns:a16="http://schemas.microsoft.com/office/drawing/2014/main" id="{64A85B53-6DA5-4536-ABF5-306AD64CF6DB}"/>
              </a:ext>
            </a:extLst>
          </p:cNvPr>
          <p:cNvSpPr>
            <a:spLocks noGrp="1"/>
          </p:cNvSpPr>
          <p:nvPr>
            <p:ph type="title"/>
          </p:nvPr>
        </p:nvSpPr>
        <p:spPr>
          <a:xfrm>
            <a:off x="150377" y="179008"/>
            <a:ext cx="12902076" cy="1325563"/>
          </a:xfrm>
        </p:spPr>
        <p:txBody>
          <a:bodyPr>
            <a:normAutofit fontScale="90000"/>
          </a:bodyPr>
          <a:lstStyle/>
          <a:p>
            <a:r>
              <a:rPr lang="en-US" altLang="zh-CN" sz="2700" dirty="0"/>
              <a:t>Paper 2 </a:t>
            </a:r>
            <a:br>
              <a:rPr lang="en-US" altLang="zh-CN" sz="2700" dirty="0"/>
            </a:br>
            <a:r>
              <a:rPr lang="en-US" altLang="zh-CN" sz="2700" dirty="0"/>
              <a:t>Plug-and-Play CNN for Crowd Motion Analysis: An Application in Abnormal Event Detection</a:t>
            </a:r>
            <a:br>
              <a:rPr lang="en-US" altLang="zh-CN" dirty="0"/>
            </a:br>
            <a:endParaRPr lang="zh-CN" altLang="en-US" dirty="0"/>
          </a:p>
        </p:txBody>
      </p:sp>
      <p:sp>
        <p:nvSpPr>
          <p:cNvPr id="3" name="内容占位符 2">
            <a:extLst>
              <a:ext uri="{FF2B5EF4-FFF2-40B4-BE49-F238E27FC236}">
                <a16:creationId xmlns:a16="http://schemas.microsoft.com/office/drawing/2014/main" id="{06F02688-3E8A-48D9-97C7-91CF11BEDC4D}"/>
              </a:ext>
            </a:extLst>
          </p:cNvPr>
          <p:cNvSpPr>
            <a:spLocks noGrp="1"/>
          </p:cNvSpPr>
          <p:nvPr>
            <p:ph idx="1"/>
          </p:nvPr>
        </p:nvSpPr>
        <p:spPr>
          <a:xfrm>
            <a:off x="1343615" y="5620804"/>
            <a:ext cx="10515600" cy="4351338"/>
          </a:xfrm>
        </p:spPr>
        <p:txBody>
          <a:bodyPr>
            <a:normAutofit/>
          </a:bodyPr>
          <a:lstStyle/>
          <a:p>
            <a:r>
              <a:rPr lang="en-US" altLang="zh-CN" sz="2400" dirty="0"/>
              <a:t>Binary Quantization Layer</a:t>
            </a:r>
          </a:p>
          <a:p>
            <a:r>
              <a:rPr lang="en-US" altLang="zh-CN" sz="2400" dirty="0"/>
              <a:t>Temporal CNN Pattern(TCP)measure to represent motion in crowd</a:t>
            </a:r>
            <a:endParaRPr lang="zh-CN" altLang="en-US" sz="2400" dirty="0"/>
          </a:p>
        </p:txBody>
      </p:sp>
    </p:spTree>
    <p:extLst>
      <p:ext uri="{BB962C8B-B14F-4D97-AF65-F5344CB8AC3E}">
        <p14:creationId xmlns:p14="http://schemas.microsoft.com/office/powerpoint/2010/main" val="222219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C5BD1-0A2D-4226-B6DE-13F0EEA05B7C}"/>
              </a:ext>
            </a:extLst>
          </p:cNvPr>
          <p:cNvSpPr>
            <a:spLocks noGrp="1"/>
          </p:cNvSpPr>
          <p:nvPr>
            <p:ph type="title"/>
          </p:nvPr>
        </p:nvSpPr>
        <p:spPr>
          <a:xfrm>
            <a:off x="182744" y="130456"/>
            <a:ext cx="14552851" cy="1325563"/>
          </a:xfrm>
        </p:spPr>
        <p:txBody>
          <a:bodyPr>
            <a:normAutofit fontScale="90000"/>
          </a:bodyPr>
          <a:lstStyle/>
          <a:p>
            <a:r>
              <a:rPr lang="en-US" altLang="zh-CN" sz="2700" dirty="0"/>
              <a:t>Paper 3 </a:t>
            </a:r>
            <a:br>
              <a:rPr lang="en-US" altLang="zh-CN" sz="2700" dirty="0"/>
            </a:br>
            <a:r>
              <a:rPr lang="en-US" altLang="zh-CN" sz="2700" dirty="0"/>
              <a:t>Abnormal Behavior Detection in Crowded Scenes Using Density Heatmaps and Optical Flow</a:t>
            </a:r>
            <a:br>
              <a:rPr lang="en-US" altLang="zh-CN" dirty="0"/>
            </a:br>
            <a:endParaRPr lang="zh-CN" altLang="en-US" dirty="0"/>
          </a:p>
        </p:txBody>
      </p:sp>
      <p:sp>
        <p:nvSpPr>
          <p:cNvPr id="3" name="内容占位符 2">
            <a:extLst>
              <a:ext uri="{FF2B5EF4-FFF2-40B4-BE49-F238E27FC236}">
                <a16:creationId xmlns:a16="http://schemas.microsoft.com/office/drawing/2014/main" id="{98CF0E84-A94B-42F6-B3E3-40E4FED6E145}"/>
              </a:ext>
            </a:extLst>
          </p:cNvPr>
          <p:cNvSpPr>
            <a:spLocks noGrp="1"/>
          </p:cNvSpPr>
          <p:nvPr>
            <p:ph idx="1"/>
          </p:nvPr>
        </p:nvSpPr>
        <p:spPr>
          <a:xfrm>
            <a:off x="2100557" y="5450857"/>
            <a:ext cx="10515600" cy="4351338"/>
          </a:xfrm>
        </p:spPr>
        <p:txBody>
          <a:bodyPr>
            <a:normAutofit/>
          </a:bodyPr>
          <a:lstStyle/>
          <a:p>
            <a:r>
              <a:rPr lang="en-US" altLang="zh-CN" sz="2400" dirty="0"/>
              <a:t>using crowd density heat-maps as an attention mechanism</a:t>
            </a:r>
          </a:p>
          <a:p>
            <a:r>
              <a:rPr lang="en-US" altLang="zh-CN" sz="2400" dirty="0"/>
              <a:t>a new dataset</a:t>
            </a:r>
            <a:endParaRPr lang="zh-CN" altLang="en-US" sz="2400" dirty="0"/>
          </a:p>
        </p:txBody>
      </p:sp>
      <p:pic>
        <p:nvPicPr>
          <p:cNvPr id="4" name="图片 3">
            <a:extLst>
              <a:ext uri="{FF2B5EF4-FFF2-40B4-BE49-F238E27FC236}">
                <a16:creationId xmlns:a16="http://schemas.microsoft.com/office/drawing/2014/main" id="{8CF0350A-DE90-4A44-8728-45464B4EEF93}"/>
              </a:ext>
            </a:extLst>
          </p:cNvPr>
          <p:cNvPicPr>
            <a:picLocks noChangeAspect="1"/>
          </p:cNvPicPr>
          <p:nvPr/>
        </p:nvPicPr>
        <p:blipFill>
          <a:blip r:embed="rId3"/>
          <a:stretch>
            <a:fillRect/>
          </a:stretch>
        </p:blipFill>
        <p:spPr>
          <a:xfrm>
            <a:off x="2346999" y="962692"/>
            <a:ext cx="7498001" cy="4488165"/>
          </a:xfrm>
          <a:prstGeom prst="rect">
            <a:avLst/>
          </a:prstGeom>
        </p:spPr>
      </p:pic>
    </p:spTree>
    <p:extLst>
      <p:ext uri="{BB962C8B-B14F-4D97-AF65-F5344CB8AC3E}">
        <p14:creationId xmlns:p14="http://schemas.microsoft.com/office/powerpoint/2010/main" val="240425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7E02B-FBD6-422D-83E3-D9F67193A9FB}"/>
              </a:ext>
            </a:extLst>
          </p:cNvPr>
          <p:cNvSpPr>
            <a:spLocks noGrp="1"/>
          </p:cNvSpPr>
          <p:nvPr>
            <p:ph type="title"/>
          </p:nvPr>
        </p:nvSpPr>
        <p:spPr/>
        <p:txBody>
          <a:bodyPr/>
          <a:lstStyle/>
          <a:p>
            <a:r>
              <a:rPr lang="en-US" altLang="zh-CN" dirty="0"/>
              <a:t>About tracking</a:t>
            </a:r>
            <a:endParaRPr lang="zh-CN" altLang="en-US" dirty="0"/>
          </a:p>
        </p:txBody>
      </p:sp>
      <p:sp>
        <p:nvSpPr>
          <p:cNvPr id="4" name="内容占位符 2">
            <a:extLst>
              <a:ext uri="{FF2B5EF4-FFF2-40B4-BE49-F238E27FC236}">
                <a16:creationId xmlns:a16="http://schemas.microsoft.com/office/drawing/2014/main" id="{8450AC37-A028-422A-837D-E11CBC830279}"/>
              </a:ext>
            </a:extLst>
          </p:cNvPr>
          <p:cNvSpPr txBox="1">
            <a:spLocks/>
          </p:cNvSpPr>
          <p:nvPr/>
        </p:nvSpPr>
        <p:spPr>
          <a:xfrm>
            <a:off x="994647" y="2063139"/>
            <a:ext cx="122127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Task</a:t>
            </a:r>
          </a:p>
          <a:p>
            <a:endParaRPr lang="en-US" altLang="zh-CN" dirty="0"/>
          </a:p>
          <a:p>
            <a:r>
              <a:rPr lang="en-US" altLang="zh-CN" dirty="0"/>
              <a:t>Previous work</a:t>
            </a:r>
          </a:p>
          <a:p>
            <a:endParaRPr lang="en-US" altLang="zh-CN" dirty="0"/>
          </a:p>
          <a:p>
            <a:r>
              <a:rPr lang="en-US" altLang="zh-CN" sz="2200" dirty="0"/>
              <a:t>Paper 1 Object Tracking in Satellite Videos Based on a Multi-Frame Optical Flow Tracker</a:t>
            </a:r>
          </a:p>
          <a:p>
            <a:r>
              <a:rPr lang="en-US" altLang="zh-CN" sz="2200" dirty="0"/>
              <a:t>Paper 2 End-to-end Flow Correlation Tracking with Spatial-temporal Attention </a:t>
            </a:r>
          </a:p>
          <a:p>
            <a:r>
              <a:rPr lang="en-US" altLang="zh-CN" sz="2200" dirty="0"/>
              <a:t>Paper 3 Improving Multiple Object Tracking with Optical Flow and Edge </a:t>
            </a:r>
            <a:r>
              <a:rPr lang="en-US" altLang="zh-CN" sz="2200" dirty="0" err="1"/>
              <a:t>Preprocessin</a:t>
            </a:r>
            <a:endParaRPr lang="en-US" altLang="zh-CN" sz="2200" dirty="0"/>
          </a:p>
        </p:txBody>
      </p:sp>
    </p:spTree>
    <p:extLst>
      <p:ext uri="{BB962C8B-B14F-4D97-AF65-F5344CB8AC3E}">
        <p14:creationId xmlns:p14="http://schemas.microsoft.com/office/powerpoint/2010/main" val="742489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55EE3-F00D-4407-89EF-65AC75898C39}"/>
              </a:ext>
            </a:extLst>
          </p:cNvPr>
          <p:cNvSpPr>
            <a:spLocks noGrp="1"/>
          </p:cNvSpPr>
          <p:nvPr>
            <p:ph type="title"/>
          </p:nvPr>
        </p:nvSpPr>
        <p:spPr/>
        <p:txBody>
          <a:bodyPr/>
          <a:lstStyle/>
          <a:p>
            <a:r>
              <a:rPr lang="en-US" altLang="zh-CN" dirty="0"/>
              <a:t>Task </a:t>
            </a:r>
            <a:endParaRPr lang="zh-CN" altLang="en-US" dirty="0"/>
          </a:p>
        </p:txBody>
      </p:sp>
      <p:sp>
        <p:nvSpPr>
          <p:cNvPr id="3" name="内容占位符 2">
            <a:extLst>
              <a:ext uri="{FF2B5EF4-FFF2-40B4-BE49-F238E27FC236}">
                <a16:creationId xmlns:a16="http://schemas.microsoft.com/office/drawing/2014/main" id="{40032D1E-4A69-44F6-824D-32E3DEDE6C8B}"/>
              </a:ext>
            </a:extLst>
          </p:cNvPr>
          <p:cNvSpPr>
            <a:spLocks noGrp="1"/>
          </p:cNvSpPr>
          <p:nvPr>
            <p:ph idx="1"/>
          </p:nvPr>
        </p:nvSpPr>
        <p:spPr>
          <a:xfrm>
            <a:off x="757280" y="2610552"/>
            <a:ext cx="10515600" cy="4351338"/>
          </a:xfrm>
        </p:spPr>
        <p:txBody>
          <a:bodyPr/>
          <a:lstStyle/>
          <a:p>
            <a:r>
              <a:rPr lang="en-US" altLang="zh-CN" dirty="0"/>
              <a:t>Given: the initial position and extent of a target object in the initial image</a:t>
            </a:r>
          </a:p>
          <a:p>
            <a:pPr marL="0" indent="0">
              <a:buNone/>
            </a:pPr>
            <a:endParaRPr lang="en-US" altLang="zh-CN" dirty="0"/>
          </a:p>
          <a:p>
            <a:r>
              <a:rPr lang="en-US" altLang="zh-CN" dirty="0"/>
              <a:t>The goal: to estimate the position and extent of the target in subsequent frames. </a:t>
            </a:r>
          </a:p>
          <a:p>
            <a:endParaRPr lang="zh-CN" altLang="en-US" dirty="0"/>
          </a:p>
        </p:txBody>
      </p:sp>
    </p:spTree>
    <p:extLst>
      <p:ext uri="{BB962C8B-B14F-4D97-AF65-F5344CB8AC3E}">
        <p14:creationId xmlns:p14="http://schemas.microsoft.com/office/powerpoint/2010/main" val="820505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4E358-EE27-4878-9CD4-7F5898F87712}"/>
              </a:ext>
            </a:extLst>
          </p:cNvPr>
          <p:cNvSpPr>
            <a:spLocks noGrp="1"/>
          </p:cNvSpPr>
          <p:nvPr>
            <p:ph type="title"/>
          </p:nvPr>
        </p:nvSpPr>
        <p:spPr/>
        <p:txBody>
          <a:bodyPr/>
          <a:lstStyle/>
          <a:p>
            <a:r>
              <a:rPr lang="en-US" altLang="zh-CN" dirty="0"/>
              <a:t>Previous work</a:t>
            </a:r>
            <a:endParaRPr lang="zh-CN" altLang="en-US" dirty="0"/>
          </a:p>
        </p:txBody>
      </p:sp>
      <p:sp>
        <p:nvSpPr>
          <p:cNvPr id="3" name="内容占位符 2">
            <a:extLst>
              <a:ext uri="{FF2B5EF4-FFF2-40B4-BE49-F238E27FC236}">
                <a16:creationId xmlns:a16="http://schemas.microsoft.com/office/drawing/2014/main" id="{E31446C1-EAE9-407D-A3BA-1A6CF6473E47}"/>
              </a:ext>
            </a:extLst>
          </p:cNvPr>
          <p:cNvSpPr>
            <a:spLocks noGrp="1"/>
          </p:cNvSpPr>
          <p:nvPr>
            <p:ph idx="1"/>
          </p:nvPr>
        </p:nvSpPr>
        <p:spPr>
          <a:xfrm>
            <a:off x="838199" y="1825625"/>
            <a:ext cx="11218933" cy="4351338"/>
          </a:xfrm>
        </p:spPr>
        <p:txBody>
          <a:bodyPr/>
          <a:lstStyle/>
          <a:p>
            <a:r>
              <a:rPr lang="en-US" altLang="zh-CN" dirty="0"/>
              <a:t>DCF trackers:</a:t>
            </a:r>
          </a:p>
          <a:p>
            <a:r>
              <a:rPr lang="en-US" altLang="zh-CN" sz="2400" dirty="0"/>
              <a:t>use handcrafted features, which hinder their accuracy and robustness</a:t>
            </a:r>
          </a:p>
          <a:p>
            <a:r>
              <a:rPr lang="en-US" altLang="zh-CN" sz="2400" dirty="0"/>
              <a:t>combination of DCF framework and CNN features</a:t>
            </a:r>
          </a:p>
          <a:p>
            <a:pPr marL="0" indent="0">
              <a:buNone/>
            </a:pPr>
            <a:endParaRPr lang="en-US" altLang="zh-CN" dirty="0"/>
          </a:p>
          <a:p>
            <a:r>
              <a:rPr lang="en-US" altLang="zh-CN" dirty="0"/>
              <a:t>CNN-based trackers</a:t>
            </a:r>
          </a:p>
          <a:p>
            <a:r>
              <a:rPr lang="en-US" altLang="zh-CN" sz="2400" dirty="0"/>
              <a:t>to learn the target-specific features </a:t>
            </a:r>
          </a:p>
          <a:p>
            <a:endParaRPr lang="en-US" altLang="zh-CN" dirty="0"/>
          </a:p>
          <a:p>
            <a:r>
              <a:rPr lang="en-US" altLang="zh-CN" dirty="0"/>
              <a:t>Optical flow for visual recognition </a:t>
            </a: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87174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4A756-BF45-49B2-837D-A566C1D36A9D}"/>
              </a:ext>
            </a:extLst>
          </p:cNvPr>
          <p:cNvSpPr>
            <a:spLocks noGrp="1"/>
          </p:cNvSpPr>
          <p:nvPr>
            <p:ph type="title"/>
          </p:nvPr>
        </p:nvSpPr>
        <p:spPr>
          <a:xfrm>
            <a:off x="320309" y="243744"/>
            <a:ext cx="12189977" cy="1325563"/>
          </a:xfrm>
        </p:spPr>
        <p:txBody>
          <a:bodyPr>
            <a:normAutofit fontScale="90000"/>
          </a:bodyPr>
          <a:lstStyle/>
          <a:p>
            <a:r>
              <a:rPr lang="en-US" altLang="zh-CN" sz="2700" dirty="0"/>
              <a:t>Paper 1 Object Tracking in Satellite Videos Based on a Multi-Frame Optical Flow Tracker</a:t>
            </a:r>
            <a:br>
              <a:rPr lang="en-US" altLang="zh-CN" dirty="0"/>
            </a:br>
            <a:endParaRPr lang="zh-CN" altLang="en-US" dirty="0"/>
          </a:p>
        </p:txBody>
      </p:sp>
      <p:sp>
        <p:nvSpPr>
          <p:cNvPr id="3" name="内容占位符 2">
            <a:extLst>
              <a:ext uri="{FF2B5EF4-FFF2-40B4-BE49-F238E27FC236}">
                <a16:creationId xmlns:a16="http://schemas.microsoft.com/office/drawing/2014/main" id="{87D9B3A6-E50C-44AC-BF5A-6741CD0910F1}"/>
              </a:ext>
            </a:extLst>
          </p:cNvPr>
          <p:cNvSpPr>
            <a:spLocks noGrp="1"/>
          </p:cNvSpPr>
          <p:nvPr>
            <p:ph idx="1"/>
          </p:nvPr>
        </p:nvSpPr>
        <p:spPr>
          <a:xfrm>
            <a:off x="1016224" y="4907925"/>
            <a:ext cx="11599258" cy="4351338"/>
          </a:xfrm>
        </p:spPr>
        <p:txBody>
          <a:bodyPr/>
          <a:lstStyle/>
          <a:p>
            <a:r>
              <a:rPr lang="en-US" altLang="zh-CN" sz="2400" dirty="0"/>
              <a:t>Challenge : large scene size, small target size, less features and more similar background, bigger illumination variation influence.</a:t>
            </a:r>
          </a:p>
          <a:p>
            <a:r>
              <a:rPr lang="en-US" altLang="zh-CN" sz="2400" dirty="0"/>
              <a:t>Solution : optical flow, HSV Color system, integral image, multi-frame difference</a:t>
            </a:r>
            <a:endParaRPr lang="zh-CN" altLang="en-US" dirty="0"/>
          </a:p>
        </p:txBody>
      </p:sp>
      <p:pic>
        <p:nvPicPr>
          <p:cNvPr id="4" name="图片 3">
            <a:extLst>
              <a:ext uri="{FF2B5EF4-FFF2-40B4-BE49-F238E27FC236}">
                <a16:creationId xmlns:a16="http://schemas.microsoft.com/office/drawing/2014/main" id="{457E0CF1-B6BA-4997-9099-F349597ED850}"/>
              </a:ext>
            </a:extLst>
          </p:cNvPr>
          <p:cNvPicPr/>
          <p:nvPr/>
        </p:nvPicPr>
        <p:blipFill>
          <a:blip r:embed="rId3"/>
          <a:stretch>
            <a:fillRect/>
          </a:stretch>
        </p:blipFill>
        <p:spPr>
          <a:xfrm>
            <a:off x="2557082" y="1278541"/>
            <a:ext cx="7234279" cy="3074974"/>
          </a:xfrm>
          <a:prstGeom prst="rect">
            <a:avLst/>
          </a:prstGeom>
        </p:spPr>
      </p:pic>
    </p:spTree>
    <p:extLst>
      <p:ext uri="{BB962C8B-B14F-4D97-AF65-F5344CB8AC3E}">
        <p14:creationId xmlns:p14="http://schemas.microsoft.com/office/powerpoint/2010/main" val="33680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1D8CC-3D8E-4C5A-82FA-AA5224CF4FF5}"/>
              </a:ext>
            </a:extLst>
          </p:cNvPr>
          <p:cNvSpPr>
            <a:spLocks noGrp="1"/>
          </p:cNvSpPr>
          <p:nvPr>
            <p:ph type="title"/>
          </p:nvPr>
        </p:nvSpPr>
        <p:spPr>
          <a:xfrm>
            <a:off x="457874" y="18255"/>
            <a:ext cx="10515600" cy="1325563"/>
          </a:xfrm>
        </p:spPr>
        <p:txBody>
          <a:bodyPr>
            <a:normAutofit/>
          </a:bodyPr>
          <a:lstStyle/>
          <a:p>
            <a:r>
              <a:rPr lang="en-US" altLang="zh-CN" sz="2400" dirty="0"/>
              <a:t>Paper 2 End-to-end Flow Correlation Tracking with Spatial-temporal Attention </a:t>
            </a:r>
            <a:endParaRPr lang="zh-CN" altLang="en-US" sz="2400" dirty="0"/>
          </a:p>
        </p:txBody>
      </p:sp>
      <p:sp>
        <p:nvSpPr>
          <p:cNvPr id="3" name="内容占位符 2">
            <a:extLst>
              <a:ext uri="{FF2B5EF4-FFF2-40B4-BE49-F238E27FC236}">
                <a16:creationId xmlns:a16="http://schemas.microsoft.com/office/drawing/2014/main" id="{EB6D3D19-F675-4C36-9E53-B19EAC27EF7E}"/>
              </a:ext>
            </a:extLst>
          </p:cNvPr>
          <p:cNvSpPr>
            <a:spLocks noGrp="1"/>
          </p:cNvSpPr>
          <p:nvPr>
            <p:ph idx="1"/>
          </p:nvPr>
        </p:nvSpPr>
        <p:spPr>
          <a:xfrm>
            <a:off x="1347997" y="5289017"/>
            <a:ext cx="10515600" cy="4351338"/>
          </a:xfrm>
        </p:spPr>
        <p:txBody>
          <a:bodyPr/>
          <a:lstStyle/>
          <a:p>
            <a:r>
              <a:rPr lang="en-US" altLang="zh-CN" dirty="0"/>
              <a:t>End-to-end flow correlation tracking framework</a:t>
            </a:r>
          </a:p>
          <a:p>
            <a:r>
              <a:rPr lang="en-US" altLang="zh-CN" dirty="0"/>
              <a:t>A novel spatial-temporal attention mechanism</a:t>
            </a:r>
            <a:endParaRPr lang="zh-CN" altLang="en-US" dirty="0"/>
          </a:p>
        </p:txBody>
      </p:sp>
      <p:pic>
        <p:nvPicPr>
          <p:cNvPr id="4" name="图片 3">
            <a:extLst>
              <a:ext uri="{FF2B5EF4-FFF2-40B4-BE49-F238E27FC236}">
                <a16:creationId xmlns:a16="http://schemas.microsoft.com/office/drawing/2014/main" id="{42E488F6-BF1D-4878-892C-D658E4E105C2}"/>
              </a:ext>
            </a:extLst>
          </p:cNvPr>
          <p:cNvPicPr>
            <a:picLocks noChangeAspect="1"/>
          </p:cNvPicPr>
          <p:nvPr/>
        </p:nvPicPr>
        <p:blipFill>
          <a:blip r:embed="rId3"/>
          <a:stretch>
            <a:fillRect/>
          </a:stretch>
        </p:blipFill>
        <p:spPr>
          <a:xfrm>
            <a:off x="1721829" y="1610855"/>
            <a:ext cx="8991101" cy="3114894"/>
          </a:xfrm>
          <a:prstGeom prst="rect">
            <a:avLst/>
          </a:prstGeom>
        </p:spPr>
      </p:pic>
    </p:spTree>
    <p:extLst>
      <p:ext uri="{BB962C8B-B14F-4D97-AF65-F5344CB8AC3E}">
        <p14:creationId xmlns:p14="http://schemas.microsoft.com/office/powerpoint/2010/main" val="1976152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62828-3DB4-429C-ACA4-47CE80DA0AEB}"/>
              </a:ext>
            </a:extLst>
          </p:cNvPr>
          <p:cNvSpPr>
            <a:spLocks noGrp="1"/>
          </p:cNvSpPr>
          <p:nvPr>
            <p:ph type="title"/>
          </p:nvPr>
        </p:nvSpPr>
        <p:spPr>
          <a:xfrm>
            <a:off x="287942" y="-92897"/>
            <a:ext cx="10515600" cy="1325563"/>
          </a:xfrm>
        </p:spPr>
        <p:txBody>
          <a:bodyPr>
            <a:normAutofit/>
          </a:bodyPr>
          <a:lstStyle/>
          <a:p>
            <a:r>
              <a:rPr lang="en-US" altLang="zh-CN" sz="3600" dirty="0"/>
              <a:t>Spatial-temporal attention</a:t>
            </a:r>
            <a:endParaRPr lang="zh-CN" altLang="en-US" sz="3600" dirty="0"/>
          </a:p>
        </p:txBody>
      </p:sp>
      <p:sp>
        <p:nvSpPr>
          <p:cNvPr id="3" name="内容占位符 2">
            <a:extLst>
              <a:ext uri="{FF2B5EF4-FFF2-40B4-BE49-F238E27FC236}">
                <a16:creationId xmlns:a16="http://schemas.microsoft.com/office/drawing/2014/main" id="{93FD7115-B5BC-4F72-AEF4-1923EAA925E3}"/>
              </a:ext>
            </a:extLst>
          </p:cNvPr>
          <p:cNvSpPr>
            <a:spLocks noGrp="1"/>
          </p:cNvSpPr>
          <p:nvPr>
            <p:ph idx="1"/>
          </p:nvPr>
        </p:nvSpPr>
        <p:spPr>
          <a:xfrm>
            <a:off x="449781" y="3529053"/>
            <a:ext cx="12529843" cy="4351338"/>
          </a:xfrm>
        </p:spPr>
        <p:txBody>
          <a:bodyPr>
            <a:normAutofit/>
          </a:bodyPr>
          <a:lstStyle/>
          <a:p>
            <a:r>
              <a:rPr lang="en-US" altLang="zh-CN" sz="2400" dirty="0"/>
              <a:t>The aggregation results:</a:t>
            </a:r>
          </a:p>
          <a:p>
            <a:endParaRPr lang="en-US" altLang="zh-CN" sz="2400" dirty="0"/>
          </a:p>
          <a:p>
            <a:r>
              <a:rPr lang="en-US" altLang="zh-CN" sz="2400" dirty="0"/>
              <a:t>Spatial attention: </a:t>
            </a:r>
          </a:p>
          <a:p>
            <a:endParaRPr lang="en-US" altLang="zh-CN" sz="2400" dirty="0"/>
          </a:p>
          <a:p>
            <a:r>
              <a:rPr lang="en-US" altLang="zh-CN" sz="2400" dirty="0"/>
              <a:t>Temporal attention: re-weighting by the temporal attention sub-network architecture </a:t>
            </a:r>
            <a:endParaRPr lang="zh-CN" altLang="en-US" sz="2400" dirty="0"/>
          </a:p>
        </p:txBody>
      </p:sp>
      <p:pic>
        <p:nvPicPr>
          <p:cNvPr id="4" name="图片 3">
            <a:extLst>
              <a:ext uri="{FF2B5EF4-FFF2-40B4-BE49-F238E27FC236}">
                <a16:creationId xmlns:a16="http://schemas.microsoft.com/office/drawing/2014/main" id="{2B0DD698-AACE-4280-9B27-C758A0A97E5C}"/>
              </a:ext>
            </a:extLst>
          </p:cNvPr>
          <p:cNvPicPr>
            <a:picLocks noChangeAspect="1"/>
          </p:cNvPicPr>
          <p:nvPr/>
        </p:nvPicPr>
        <p:blipFill>
          <a:blip r:embed="rId3"/>
          <a:stretch>
            <a:fillRect/>
          </a:stretch>
        </p:blipFill>
        <p:spPr>
          <a:xfrm>
            <a:off x="2531985" y="949446"/>
            <a:ext cx="5966607" cy="2255000"/>
          </a:xfrm>
          <a:prstGeom prst="rect">
            <a:avLst/>
          </a:prstGeom>
        </p:spPr>
      </p:pic>
      <p:pic>
        <p:nvPicPr>
          <p:cNvPr id="5" name="图片 4">
            <a:extLst>
              <a:ext uri="{FF2B5EF4-FFF2-40B4-BE49-F238E27FC236}">
                <a16:creationId xmlns:a16="http://schemas.microsoft.com/office/drawing/2014/main" id="{9FB02019-CF3E-4B90-8C00-7133116AB1D7}"/>
              </a:ext>
            </a:extLst>
          </p:cNvPr>
          <p:cNvPicPr>
            <a:picLocks noChangeAspect="1"/>
          </p:cNvPicPr>
          <p:nvPr/>
        </p:nvPicPr>
        <p:blipFill>
          <a:blip r:embed="rId4"/>
          <a:stretch>
            <a:fillRect/>
          </a:stretch>
        </p:blipFill>
        <p:spPr>
          <a:xfrm>
            <a:off x="4345296" y="3429000"/>
            <a:ext cx="3168379" cy="703459"/>
          </a:xfrm>
          <a:prstGeom prst="rect">
            <a:avLst/>
          </a:prstGeom>
        </p:spPr>
      </p:pic>
      <p:pic>
        <p:nvPicPr>
          <p:cNvPr id="6" name="图片 5">
            <a:extLst>
              <a:ext uri="{FF2B5EF4-FFF2-40B4-BE49-F238E27FC236}">
                <a16:creationId xmlns:a16="http://schemas.microsoft.com/office/drawing/2014/main" id="{BD973FC2-5B49-4BF7-85A0-9E2BC9A138E8}"/>
              </a:ext>
            </a:extLst>
          </p:cNvPr>
          <p:cNvPicPr>
            <a:picLocks noChangeAspect="1"/>
          </p:cNvPicPr>
          <p:nvPr/>
        </p:nvPicPr>
        <p:blipFill>
          <a:blip r:embed="rId5"/>
          <a:stretch>
            <a:fillRect/>
          </a:stretch>
        </p:blipFill>
        <p:spPr>
          <a:xfrm>
            <a:off x="4143546" y="4357013"/>
            <a:ext cx="3571878" cy="633413"/>
          </a:xfrm>
          <a:prstGeom prst="rect">
            <a:avLst/>
          </a:prstGeom>
        </p:spPr>
      </p:pic>
    </p:spTree>
    <p:extLst>
      <p:ext uri="{BB962C8B-B14F-4D97-AF65-F5344CB8AC3E}">
        <p14:creationId xmlns:p14="http://schemas.microsoft.com/office/powerpoint/2010/main" val="342119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90D72-FB4D-4794-A2C1-080AB959DBD7}"/>
              </a:ext>
            </a:extLst>
          </p:cNvPr>
          <p:cNvSpPr>
            <a:spLocks noGrp="1"/>
          </p:cNvSpPr>
          <p:nvPr>
            <p:ph type="title"/>
          </p:nvPr>
        </p:nvSpPr>
        <p:spPr>
          <a:xfrm>
            <a:off x="838200" y="211376"/>
            <a:ext cx="12724051" cy="1325563"/>
          </a:xfrm>
        </p:spPr>
        <p:txBody>
          <a:bodyPr>
            <a:normAutofit fontScale="90000"/>
          </a:bodyPr>
          <a:lstStyle/>
          <a:p>
            <a:r>
              <a:rPr lang="en-US" altLang="zh-CN" sz="2700" dirty="0"/>
              <a:t>Paper 3 </a:t>
            </a:r>
            <a:br>
              <a:rPr lang="en-US" altLang="zh-CN" sz="2700" dirty="0"/>
            </a:br>
            <a:r>
              <a:rPr lang="en-US" altLang="zh-CN" sz="2700" dirty="0"/>
              <a:t>Improving Multiple Object Tracking with Optical Flow and Edge Preprocessing</a:t>
            </a:r>
            <a:br>
              <a:rPr lang="en-US" altLang="zh-CN" dirty="0"/>
            </a:br>
            <a:endParaRPr lang="zh-CN" altLang="en-US" dirty="0"/>
          </a:p>
        </p:txBody>
      </p:sp>
      <p:sp>
        <p:nvSpPr>
          <p:cNvPr id="3" name="内容占位符 2">
            <a:extLst>
              <a:ext uri="{FF2B5EF4-FFF2-40B4-BE49-F238E27FC236}">
                <a16:creationId xmlns:a16="http://schemas.microsoft.com/office/drawing/2014/main" id="{0CEADA40-36C8-4E18-B7EE-BB31A93CDDF3}"/>
              </a:ext>
            </a:extLst>
          </p:cNvPr>
          <p:cNvSpPr>
            <a:spLocks noGrp="1"/>
          </p:cNvSpPr>
          <p:nvPr>
            <p:ph idx="1"/>
          </p:nvPr>
        </p:nvSpPr>
        <p:spPr>
          <a:xfrm>
            <a:off x="1215829" y="3321612"/>
            <a:ext cx="10515600" cy="4351338"/>
          </a:xfrm>
        </p:spPr>
        <p:txBody>
          <a:bodyPr>
            <a:normAutofit/>
          </a:bodyPr>
          <a:lstStyle/>
          <a:p>
            <a:r>
              <a:rPr lang="en-US" altLang="zh-CN" sz="2400" dirty="0"/>
              <a:t>Main purpose: creating better foreground images</a:t>
            </a:r>
          </a:p>
          <a:p>
            <a:r>
              <a:rPr lang="en-US" altLang="zh-CN" sz="2400" dirty="0"/>
              <a:t>Background image: </a:t>
            </a:r>
          </a:p>
          <a:p>
            <a:r>
              <a:rPr lang="en-US" altLang="zh-CN" sz="2400" dirty="0"/>
              <a:t>Merging foreground blobs if: </a:t>
            </a:r>
          </a:p>
          <a:p>
            <a:r>
              <a:rPr lang="en-US" altLang="zh-CN" sz="2400" dirty="0"/>
              <a:t>Flow separation</a:t>
            </a:r>
            <a:r>
              <a:rPr lang="zh-CN" altLang="en-US" sz="2400" dirty="0"/>
              <a:t>：</a:t>
            </a:r>
            <a:endParaRPr lang="en-US" altLang="zh-CN" sz="2400" dirty="0"/>
          </a:p>
          <a:p>
            <a:r>
              <a:rPr lang="en-US" altLang="zh-CN" sz="2400" dirty="0"/>
              <a:t>Edge processing</a:t>
            </a:r>
            <a:r>
              <a:rPr lang="zh-CN" altLang="en-US" sz="2400" dirty="0"/>
              <a:t>：</a:t>
            </a:r>
            <a:r>
              <a:rPr lang="en-US" altLang="zh-CN" sz="2400" dirty="0"/>
              <a:t>XOR,  group to separate</a:t>
            </a:r>
          </a:p>
          <a:p>
            <a:r>
              <a:rPr lang="en-US" altLang="zh-CN" sz="2400" dirty="0"/>
              <a:t>Decision algorithm: 4 checks</a:t>
            </a:r>
          </a:p>
          <a:p>
            <a:endParaRPr lang="zh-CN" altLang="en-US" sz="2400" dirty="0"/>
          </a:p>
        </p:txBody>
      </p:sp>
      <p:pic>
        <p:nvPicPr>
          <p:cNvPr id="4" name="图片 3">
            <a:extLst>
              <a:ext uri="{FF2B5EF4-FFF2-40B4-BE49-F238E27FC236}">
                <a16:creationId xmlns:a16="http://schemas.microsoft.com/office/drawing/2014/main" id="{724DCB80-32E3-4369-B944-B42F132C43B5}"/>
              </a:ext>
            </a:extLst>
          </p:cNvPr>
          <p:cNvPicPr>
            <a:picLocks noChangeAspect="1"/>
          </p:cNvPicPr>
          <p:nvPr/>
        </p:nvPicPr>
        <p:blipFill>
          <a:blip r:embed="rId3"/>
          <a:stretch>
            <a:fillRect/>
          </a:stretch>
        </p:blipFill>
        <p:spPr>
          <a:xfrm>
            <a:off x="2079653" y="1093155"/>
            <a:ext cx="8415717" cy="2170661"/>
          </a:xfrm>
          <a:prstGeom prst="rect">
            <a:avLst/>
          </a:prstGeom>
        </p:spPr>
      </p:pic>
      <p:pic>
        <p:nvPicPr>
          <p:cNvPr id="5" name="图片 4">
            <a:extLst>
              <a:ext uri="{FF2B5EF4-FFF2-40B4-BE49-F238E27FC236}">
                <a16:creationId xmlns:a16="http://schemas.microsoft.com/office/drawing/2014/main" id="{565CA85B-4A20-42C0-A955-F6F76ED33F28}"/>
              </a:ext>
            </a:extLst>
          </p:cNvPr>
          <p:cNvPicPr>
            <a:picLocks noChangeAspect="1"/>
          </p:cNvPicPr>
          <p:nvPr/>
        </p:nvPicPr>
        <p:blipFill>
          <a:blip r:embed="rId4"/>
          <a:stretch>
            <a:fillRect/>
          </a:stretch>
        </p:blipFill>
        <p:spPr>
          <a:xfrm>
            <a:off x="4573835" y="3719442"/>
            <a:ext cx="3065048" cy="514316"/>
          </a:xfrm>
          <a:prstGeom prst="rect">
            <a:avLst/>
          </a:prstGeom>
        </p:spPr>
      </p:pic>
      <p:pic>
        <p:nvPicPr>
          <p:cNvPr id="6" name="图片 5">
            <a:extLst>
              <a:ext uri="{FF2B5EF4-FFF2-40B4-BE49-F238E27FC236}">
                <a16:creationId xmlns:a16="http://schemas.microsoft.com/office/drawing/2014/main" id="{D9037922-7DD8-4435-B6A8-97339622BC1F}"/>
              </a:ext>
            </a:extLst>
          </p:cNvPr>
          <p:cNvPicPr>
            <a:picLocks noChangeAspect="1"/>
          </p:cNvPicPr>
          <p:nvPr/>
        </p:nvPicPr>
        <p:blipFill>
          <a:blip r:embed="rId5"/>
          <a:stretch>
            <a:fillRect/>
          </a:stretch>
        </p:blipFill>
        <p:spPr>
          <a:xfrm>
            <a:off x="5499658" y="4217468"/>
            <a:ext cx="1613472" cy="387973"/>
          </a:xfrm>
          <a:prstGeom prst="rect">
            <a:avLst/>
          </a:prstGeom>
        </p:spPr>
      </p:pic>
      <p:pic>
        <p:nvPicPr>
          <p:cNvPr id="7" name="图片 6">
            <a:extLst>
              <a:ext uri="{FF2B5EF4-FFF2-40B4-BE49-F238E27FC236}">
                <a16:creationId xmlns:a16="http://schemas.microsoft.com/office/drawing/2014/main" id="{DD589C58-8F88-47DF-B214-4F27CB2F64C7}"/>
              </a:ext>
            </a:extLst>
          </p:cNvPr>
          <p:cNvPicPr>
            <a:picLocks noChangeAspect="1"/>
          </p:cNvPicPr>
          <p:nvPr/>
        </p:nvPicPr>
        <p:blipFill>
          <a:blip r:embed="rId6"/>
          <a:stretch>
            <a:fillRect/>
          </a:stretch>
        </p:blipFill>
        <p:spPr>
          <a:xfrm>
            <a:off x="7256946" y="4211849"/>
            <a:ext cx="2236879" cy="427041"/>
          </a:xfrm>
          <a:prstGeom prst="rect">
            <a:avLst/>
          </a:prstGeom>
        </p:spPr>
      </p:pic>
      <p:pic>
        <p:nvPicPr>
          <p:cNvPr id="8" name="图片 7">
            <a:extLst>
              <a:ext uri="{FF2B5EF4-FFF2-40B4-BE49-F238E27FC236}">
                <a16:creationId xmlns:a16="http://schemas.microsoft.com/office/drawing/2014/main" id="{F3057DE9-4597-477E-8FC8-7DEE0F00CF4C}"/>
              </a:ext>
            </a:extLst>
          </p:cNvPr>
          <p:cNvPicPr>
            <a:picLocks noChangeAspect="1"/>
          </p:cNvPicPr>
          <p:nvPr/>
        </p:nvPicPr>
        <p:blipFill>
          <a:blip r:embed="rId7"/>
          <a:stretch>
            <a:fillRect/>
          </a:stretch>
        </p:blipFill>
        <p:spPr>
          <a:xfrm>
            <a:off x="9459615" y="4178400"/>
            <a:ext cx="2585971" cy="427041"/>
          </a:xfrm>
          <a:prstGeom prst="rect">
            <a:avLst/>
          </a:prstGeom>
        </p:spPr>
      </p:pic>
      <p:pic>
        <p:nvPicPr>
          <p:cNvPr id="9" name="图片 8">
            <a:extLst>
              <a:ext uri="{FF2B5EF4-FFF2-40B4-BE49-F238E27FC236}">
                <a16:creationId xmlns:a16="http://schemas.microsoft.com/office/drawing/2014/main" id="{57EF4685-AFD1-4886-88B8-C76894536B75}"/>
              </a:ext>
            </a:extLst>
          </p:cNvPr>
          <p:cNvPicPr>
            <a:picLocks noChangeAspect="1"/>
          </p:cNvPicPr>
          <p:nvPr/>
        </p:nvPicPr>
        <p:blipFill>
          <a:blip r:embed="rId8"/>
          <a:stretch>
            <a:fillRect/>
          </a:stretch>
        </p:blipFill>
        <p:spPr>
          <a:xfrm>
            <a:off x="3937070" y="4649708"/>
            <a:ext cx="2560835" cy="476556"/>
          </a:xfrm>
          <a:prstGeom prst="rect">
            <a:avLst/>
          </a:prstGeom>
        </p:spPr>
      </p:pic>
    </p:spTree>
    <p:extLst>
      <p:ext uri="{BB962C8B-B14F-4D97-AF65-F5344CB8AC3E}">
        <p14:creationId xmlns:p14="http://schemas.microsoft.com/office/powerpoint/2010/main" val="2394050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46953-F89B-4015-B9A3-59D9F4C318B4}"/>
              </a:ext>
            </a:extLst>
          </p:cNvPr>
          <p:cNvSpPr>
            <a:spLocks noGrp="1"/>
          </p:cNvSpPr>
          <p:nvPr>
            <p:ph type="title"/>
          </p:nvPr>
        </p:nvSpPr>
        <p:spPr/>
        <p:txBody>
          <a:bodyPr/>
          <a:lstStyle/>
          <a:p>
            <a:r>
              <a:rPr lang="en-US" altLang="zh-CN" dirty="0"/>
              <a:t>About segmentation</a:t>
            </a:r>
            <a:endParaRPr lang="zh-CN" altLang="en-US" dirty="0"/>
          </a:p>
        </p:txBody>
      </p:sp>
      <p:sp>
        <p:nvSpPr>
          <p:cNvPr id="4" name="内容占位符 2">
            <a:extLst>
              <a:ext uri="{FF2B5EF4-FFF2-40B4-BE49-F238E27FC236}">
                <a16:creationId xmlns:a16="http://schemas.microsoft.com/office/drawing/2014/main" id="{DF72D388-FE03-473F-A36D-2EE4705CA114}"/>
              </a:ext>
            </a:extLst>
          </p:cNvPr>
          <p:cNvSpPr txBox="1">
            <a:spLocks/>
          </p:cNvSpPr>
          <p:nvPr/>
        </p:nvSpPr>
        <p:spPr>
          <a:xfrm>
            <a:off x="994647" y="2063139"/>
            <a:ext cx="122127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Task</a:t>
            </a:r>
          </a:p>
          <a:p>
            <a:endParaRPr lang="en-US" altLang="zh-CN" dirty="0"/>
          </a:p>
          <a:p>
            <a:r>
              <a:rPr lang="en-US" altLang="zh-CN" dirty="0"/>
              <a:t>Previous work</a:t>
            </a:r>
          </a:p>
          <a:p>
            <a:endParaRPr lang="en-US" altLang="zh-CN" dirty="0"/>
          </a:p>
          <a:p>
            <a:r>
              <a:rPr lang="en-US" altLang="zh-CN" sz="2200" dirty="0"/>
              <a:t>Paper 1 Optical Flow augmented Semantic Segmentation networks for Automated Driving</a:t>
            </a:r>
          </a:p>
          <a:p>
            <a:r>
              <a:rPr lang="en-US" altLang="zh-CN" sz="2200" dirty="0"/>
              <a:t>Paper 2 On guiding video object segmentation</a:t>
            </a:r>
          </a:p>
          <a:p>
            <a:r>
              <a:rPr lang="en-US" altLang="zh-CN" sz="2200" dirty="0"/>
              <a:t>Paper 3 Semantic Video Segmentation by Gated Recurrent Flow Propagation</a:t>
            </a:r>
          </a:p>
        </p:txBody>
      </p:sp>
    </p:spTree>
    <p:extLst>
      <p:ext uri="{BB962C8B-B14F-4D97-AF65-F5344CB8AC3E}">
        <p14:creationId xmlns:p14="http://schemas.microsoft.com/office/powerpoint/2010/main" val="366558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42710-F3A8-4321-B32E-FE6B0F21F874}"/>
              </a:ext>
            </a:extLst>
          </p:cNvPr>
          <p:cNvSpPr>
            <a:spLocks noGrp="1"/>
          </p:cNvSpPr>
          <p:nvPr>
            <p:ph type="title"/>
          </p:nvPr>
        </p:nvSpPr>
        <p:spPr>
          <a:xfrm>
            <a:off x="2279072" y="420542"/>
            <a:ext cx="10515600" cy="1325563"/>
          </a:xfrm>
        </p:spPr>
        <p:txBody>
          <a:bodyPr/>
          <a:lstStyle/>
          <a:p>
            <a:r>
              <a:rPr lang="en-US" altLang="zh-CN" dirty="0"/>
              <a:t>We will focus on:</a:t>
            </a:r>
            <a:endParaRPr lang="zh-CN" altLang="en-US" dirty="0"/>
          </a:p>
        </p:txBody>
      </p:sp>
      <p:sp>
        <p:nvSpPr>
          <p:cNvPr id="3" name="内容占位符 2">
            <a:extLst>
              <a:ext uri="{FF2B5EF4-FFF2-40B4-BE49-F238E27FC236}">
                <a16:creationId xmlns:a16="http://schemas.microsoft.com/office/drawing/2014/main" id="{97B97054-1F19-4F7A-B668-024F93064C71}"/>
              </a:ext>
            </a:extLst>
          </p:cNvPr>
          <p:cNvSpPr>
            <a:spLocks noGrp="1"/>
          </p:cNvSpPr>
          <p:nvPr>
            <p:ph idx="1"/>
          </p:nvPr>
        </p:nvSpPr>
        <p:spPr>
          <a:xfrm>
            <a:off x="3392976" y="1925378"/>
            <a:ext cx="10515600" cy="4351338"/>
          </a:xfrm>
        </p:spPr>
        <p:txBody>
          <a:bodyPr/>
          <a:lstStyle/>
          <a:p>
            <a:r>
              <a:rPr lang="en-US" altLang="zh-CN" dirty="0"/>
              <a:t>Video inpainting</a:t>
            </a:r>
          </a:p>
          <a:p>
            <a:endParaRPr lang="en-US" altLang="zh-CN" dirty="0"/>
          </a:p>
          <a:p>
            <a:r>
              <a:rPr lang="en-US" altLang="zh-CN" dirty="0"/>
              <a:t>Crowd analysis</a:t>
            </a:r>
          </a:p>
          <a:p>
            <a:endParaRPr lang="en-US" altLang="zh-CN" dirty="0"/>
          </a:p>
          <a:p>
            <a:r>
              <a:rPr lang="en-US" altLang="zh-CN" dirty="0"/>
              <a:t>Tracking </a:t>
            </a:r>
          </a:p>
          <a:p>
            <a:endParaRPr lang="en-US" altLang="zh-CN" dirty="0"/>
          </a:p>
          <a:p>
            <a:r>
              <a:rPr lang="en-US" altLang="zh-CN" dirty="0"/>
              <a:t>Segmentation </a:t>
            </a:r>
            <a:endParaRPr lang="zh-CN" altLang="en-US" dirty="0"/>
          </a:p>
        </p:txBody>
      </p:sp>
    </p:spTree>
    <p:extLst>
      <p:ext uri="{BB962C8B-B14F-4D97-AF65-F5344CB8AC3E}">
        <p14:creationId xmlns:p14="http://schemas.microsoft.com/office/powerpoint/2010/main" val="2321548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55EE3-F00D-4407-89EF-65AC75898C39}"/>
              </a:ext>
            </a:extLst>
          </p:cNvPr>
          <p:cNvSpPr>
            <a:spLocks noGrp="1"/>
          </p:cNvSpPr>
          <p:nvPr>
            <p:ph type="title"/>
          </p:nvPr>
        </p:nvSpPr>
        <p:spPr/>
        <p:txBody>
          <a:bodyPr/>
          <a:lstStyle/>
          <a:p>
            <a:r>
              <a:rPr lang="en-US" altLang="zh-CN" dirty="0"/>
              <a:t>Task </a:t>
            </a:r>
            <a:endParaRPr lang="zh-CN" altLang="en-US" dirty="0"/>
          </a:p>
        </p:txBody>
      </p:sp>
      <p:sp>
        <p:nvSpPr>
          <p:cNvPr id="3" name="内容占位符 2">
            <a:extLst>
              <a:ext uri="{FF2B5EF4-FFF2-40B4-BE49-F238E27FC236}">
                <a16:creationId xmlns:a16="http://schemas.microsoft.com/office/drawing/2014/main" id="{40032D1E-4A69-44F6-824D-32E3DEDE6C8B}"/>
              </a:ext>
            </a:extLst>
          </p:cNvPr>
          <p:cNvSpPr>
            <a:spLocks noGrp="1"/>
          </p:cNvSpPr>
          <p:nvPr>
            <p:ph idx="1"/>
          </p:nvPr>
        </p:nvSpPr>
        <p:spPr>
          <a:xfrm>
            <a:off x="652084" y="2044110"/>
            <a:ext cx="10515600" cy="4351338"/>
          </a:xfrm>
        </p:spPr>
        <p:txBody>
          <a:bodyPr/>
          <a:lstStyle/>
          <a:p>
            <a:r>
              <a:rPr lang="en-US" altLang="zh-CN" dirty="0"/>
              <a:t>Semantic Video Segmentation: </a:t>
            </a:r>
          </a:p>
          <a:p>
            <a:r>
              <a:rPr lang="en-US" altLang="zh-CN" dirty="0"/>
              <a:t>For every frame of the given video, to assign each pixel in the frame a object class.</a:t>
            </a:r>
          </a:p>
          <a:p>
            <a:endParaRPr lang="en-US" altLang="zh-CN" dirty="0"/>
          </a:p>
          <a:p>
            <a:r>
              <a:rPr lang="en-US" altLang="zh-CN" dirty="0"/>
              <a:t>Video Object Segmentation:</a:t>
            </a:r>
          </a:p>
          <a:p>
            <a:r>
              <a:rPr lang="en-US" altLang="zh-CN" dirty="0"/>
              <a:t>pixel-wise labelling of each video frame as either foreground or background</a:t>
            </a:r>
          </a:p>
          <a:p>
            <a:endParaRPr lang="zh-CN" altLang="en-US" dirty="0"/>
          </a:p>
        </p:txBody>
      </p:sp>
    </p:spTree>
    <p:extLst>
      <p:ext uri="{BB962C8B-B14F-4D97-AF65-F5344CB8AC3E}">
        <p14:creationId xmlns:p14="http://schemas.microsoft.com/office/powerpoint/2010/main" val="426553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4E358-EE27-4878-9CD4-7F5898F87712}"/>
              </a:ext>
            </a:extLst>
          </p:cNvPr>
          <p:cNvSpPr>
            <a:spLocks noGrp="1"/>
          </p:cNvSpPr>
          <p:nvPr>
            <p:ph type="title"/>
          </p:nvPr>
        </p:nvSpPr>
        <p:spPr/>
        <p:txBody>
          <a:bodyPr/>
          <a:lstStyle/>
          <a:p>
            <a:r>
              <a:rPr lang="en-US" altLang="zh-CN" dirty="0"/>
              <a:t>Previous work</a:t>
            </a:r>
            <a:endParaRPr lang="zh-CN" altLang="en-US" dirty="0"/>
          </a:p>
        </p:txBody>
      </p:sp>
      <p:sp>
        <p:nvSpPr>
          <p:cNvPr id="3" name="内容占位符 2">
            <a:extLst>
              <a:ext uri="{FF2B5EF4-FFF2-40B4-BE49-F238E27FC236}">
                <a16:creationId xmlns:a16="http://schemas.microsoft.com/office/drawing/2014/main" id="{E31446C1-EAE9-407D-A3BA-1A6CF6473E47}"/>
              </a:ext>
            </a:extLst>
          </p:cNvPr>
          <p:cNvSpPr>
            <a:spLocks noGrp="1"/>
          </p:cNvSpPr>
          <p:nvPr>
            <p:ph idx="1"/>
          </p:nvPr>
        </p:nvSpPr>
        <p:spPr>
          <a:xfrm>
            <a:off x="838199" y="1825625"/>
            <a:ext cx="11218933" cy="4351338"/>
          </a:xfrm>
        </p:spPr>
        <p:txBody>
          <a:bodyPr/>
          <a:lstStyle/>
          <a:p>
            <a:endParaRPr lang="en-US" altLang="zh-CN" dirty="0"/>
          </a:p>
          <a:p>
            <a:endParaRPr lang="en-US" altLang="zh-CN" dirty="0"/>
          </a:p>
          <a:p>
            <a:endParaRPr lang="en-US" altLang="zh-CN" dirty="0"/>
          </a:p>
          <a:p>
            <a:endParaRPr lang="zh-CN" altLang="en-US" dirty="0"/>
          </a:p>
        </p:txBody>
      </p:sp>
      <p:sp>
        <p:nvSpPr>
          <p:cNvPr id="5" name="内容占位符 2">
            <a:extLst>
              <a:ext uri="{FF2B5EF4-FFF2-40B4-BE49-F238E27FC236}">
                <a16:creationId xmlns:a16="http://schemas.microsoft.com/office/drawing/2014/main" id="{FA3370F2-C31C-47B1-BD95-6977E984E167}"/>
              </a:ext>
            </a:extLst>
          </p:cNvPr>
          <p:cNvSpPr txBox="1">
            <a:spLocks/>
          </p:cNvSpPr>
          <p:nvPr/>
        </p:nvSpPr>
        <p:spPr>
          <a:xfrm>
            <a:off x="652083" y="1690688"/>
            <a:ext cx="11089459" cy="470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Semantic Video Segmentation: </a:t>
            </a:r>
          </a:p>
          <a:p>
            <a:r>
              <a:rPr lang="en-US" altLang="zh-CN" sz="2400" dirty="0"/>
              <a:t>patch-wise training</a:t>
            </a:r>
          </a:p>
          <a:p>
            <a:r>
              <a:rPr lang="en-US" altLang="zh-CN" sz="2400" dirty="0"/>
              <a:t>end-to-end learning of pixel-wise classification(FCN, </a:t>
            </a:r>
            <a:r>
              <a:rPr lang="en-US" altLang="zh-CN" sz="2400" dirty="0" err="1"/>
              <a:t>SegNet</a:t>
            </a:r>
            <a:r>
              <a:rPr lang="en-US" altLang="zh-CN" sz="2400" dirty="0"/>
              <a:t>)</a:t>
            </a:r>
          </a:p>
          <a:p>
            <a:r>
              <a:rPr lang="en-US" altLang="zh-CN" sz="2400" dirty="0"/>
              <a:t>geometry based approaches, CNN based optical flow</a:t>
            </a:r>
          </a:p>
          <a:p>
            <a:r>
              <a:rPr lang="en-US" altLang="zh-CN" sz="2400" dirty="0"/>
              <a:t>combine appearance and motion cues</a:t>
            </a:r>
          </a:p>
          <a:p>
            <a:pPr marL="0" indent="0">
              <a:buNone/>
            </a:pPr>
            <a:endParaRPr lang="en-US" altLang="zh-CN" dirty="0"/>
          </a:p>
          <a:p>
            <a:r>
              <a:rPr lang="en-US" altLang="zh-CN" dirty="0"/>
              <a:t>Video Object Segmentation:</a:t>
            </a:r>
          </a:p>
          <a:p>
            <a:r>
              <a:rPr lang="en-US" altLang="zh-CN" sz="2400" dirty="0"/>
              <a:t>supervised, semi-supervised, unsupervised</a:t>
            </a:r>
          </a:p>
          <a:p>
            <a:r>
              <a:rPr lang="en-US" altLang="zh-CN" sz="2400" dirty="0"/>
              <a:t>new architecture, loss function variations, transfer learning, data augmentation, applying spatial attention</a:t>
            </a:r>
          </a:p>
          <a:p>
            <a:endParaRPr lang="en-US" altLang="zh-CN" dirty="0"/>
          </a:p>
          <a:p>
            <a:pPr marL="0" indent="0">
              <a:buNone/>
            </a:pPr>
            <a:endParaRPr lang="zh-CN" altLang="en-US" dirty="0"/>
          </a:p>
        </p:txBody>
      </p:sp>
    </p:spTree>
    <p:extLst>
      <p:ext uri="{BB962C8B-B14F-4D97-AF65-F5344CB8AC3E}">
        <p14:creationId xmlns:p14="http://schemas.microsoft.com/office/powerpoint/2010/main" val="289491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52718-83AF-4362-AD76-110F8642CABA}"/>
              </a:ext>
            </a:extLst>
          </p:cNvPr>
          <p:cNvSpPr>
            <a:spLocks noGrp="1"/>
          </p:cNvSpPr>
          <p:nvPr>
            <p:ph type="title"/>
          </p:nvPr>
        </p:nvSpPr>
        <p:spPr>
          <a:xfrm>
            <a:off x="793019" y="106179"/>
            <a:ext cx="14156342" cy="1325563"/>
          </a:xfrm>
        </p:spPr>
        <p:txBody>
          <a:bodyPr>
            <a:normAutofit fontScale="90000"/>
          </a:bodyPr>
          <a:lstStyle/>
          <a:p>
            <a:r>
              <a:rPr lang="en-US" altLang="zh-CN" sz="2700" dirty="0"/>
              <a:t>Paper 1 </a:t>
            </a:r>
            <a:br>
              <a:rPr lang="en-US" altLang="zh-CN" sz="2700" dirty="0"/>
            </a:br>
            <a:r>
              <a:rPr lang="en-US" altLang="zh-CN" sz="2700" dirty="0"/>
              <a:t>Optical Flow augmented Semantic Segmentation networks for Automated Driving</a:t>
            </a:r>
            <a:br>
              <a:rPr lang="en-US" altLang="zh-CN" dirty="0"/>
            </a:br>
            <a:endParaRPr lang="zh-CN" altLang="en-US" dirty="0"/>
          </a:p>
        </p:txBody>
      </p:sp>
      <p:sp>
        <p:nvSpPr>
          <p:cNvPr id="3" name="内容占位符 2">
            <a:extLst>
              <a:ext uri="{FF2B5EF4-FFF2-40B4-BE49-F238E27FC236}">
                <a16:creationId xmlns:a16="http://schemas.microsoft.com/office/drawing/2014/main" id="{DF3B88A4-36A7-4266-AA0E-73DC6467B228}"/>
              </a:ext>
            </a:extLst>
          </p:cNvPr>
          <p:cNvSpPr>
            <a:spLocks noGrp="1"/>
          </p:cNvSpPr>
          <p:nvPr>
            <p:ph idx="1"/>
          </p:nvPr>
        </p:nvSpPr>
        <p:spPr>
          <a:xfrm>
            <a:off x="4835666" y="1431742"/>
            <a:ext cx="10515600" cy="4351338"/>
          </a:xfrm>
        </p:spPr>
        <p:txBody>
          <a:bodyPr/>
          <a:lstStyle/>
          <a:p>
            <a:r>
              <a:rPr lang="en-US" altLang="zh-CN" sz="2400" dirty="0"/>
              <a:t>One-stream network: based on FCN8s</a:t>
            </a:r>
          </a:p>
          <a:p>
            <a:endParaRPr lang="en-US" altLang="zh-CN" sz="2400" dirty="0"/>
          </a:p>
          <a:p>
            <a:r>
              <a:rPr lang="en-US" altLang="zh-CN" sz="2400" dirty="0"/>
              <a:t>RGBF network:</a:t>
            </a:r>
          </a:p>
          <a:p>
            <a:r>
              <a:rPr lang="en-US" altLang="zh-CN" sz="2400" dirty="0"/>
              <a:t>Input RGB + flow map (4 channels)</a:t>
            </a:r>
          </a:p>
          <a:p>
            <a:endParaRPr lang="en-US" altLang="zh-CN" sz="2400" dirty="0"/>
          </a:p>
          <a:p>
            <a:r>
              <a:rPr lang="en-US" altLang="zh-CN" sz="2400" dirty="0"/>
              <a:t>Two stream (RGB+F) network</a:t>
            </a:r>
            <a:r>
              <a:rPr lang="zh-CN" altLang="en-US" sz="2400" dirty="0"/>
              <a:t>：</a:t>
            </a:r>
            <a:endParaRPr lang="en-US" altLang="zh-CN" sz="2400" dirty="0"/>
          </a:p>
          <a:p>
            <a:r>
              <a:rPr lang="en-US" altLang="zh-CN" sz="2400" dirty="0"/>
              <a:t>two parallel VGG16 encoders</a:t>
            </a:r>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87C86A71-BDA0-446E-94FA-C5B78F93CBBF}"/>
              </a:ext>
            </a:extLst>
          </p:cNvPr>
          <p:cNvPicPr>
            <a:picLocks noChangeAspect="1"/>
          </p:cNvPicPr>
          <p:nvPr/>
        </p:nvPicPr>
        <p:blipFill>
          <a:blip r:embed="rId3"/>
          <a:stretch>
            <a:fillRect/>
          </a:stretch>
        </p:blipFill>
        <p:spPr>
          <a:xfrm>
            <a:off x="579105" y="1205712"/>
            <a:ext cx="3369808" cy="3484788"/>
          </a:xfrm>
          <a:prstGeom prst="rect">
            <a:avLst/>
          </a:prstGeom>
        </p:spPr>
      </p:pic>
      <p:sp>
        <p:nvSpPr>
          <p:cNvPr id="5" name="文本框 4">
            <a:extLst>
              <a:ext uri="{FF2B5EF4-FFF2-40B4-BE49-F238E27FC236}">
                <a16:creationId xmlns:a16="http://schemas.microsoft.com/office/drawing/2014/main" id="{9677ADCE-B156-4001-BA3A-AD2B07DC0F53}"/>
              </a:ext>
            </a:extLst>
          </p:cNvPr>
          <p:cNvSpPr txBox="1"/>
          <p:nvPr/>
        </p:nvSpPr>
        <p:spPr>
          <a:xfrm>
            <a:off x="1051965" y="5136749"/>
            <a:ext cx="10641026" cy="1292662"/>
          </a:xfrm>
          <a:prstGeom prst="rect">
            <a:avLst/>
          </a:prstGeom>
          <a:noFill/>
        </p:spPr>
        <p:txBody>
          <a:bodyPr wrap="square" rtlCol="0">
            <a:spAutoFit/>
          </a:bodyPr>
          <a:lstStyle/>
          <a:p>
            <a:r>
              <a:rPr lang="en-US" altLang="zh-CN" sz="2600" dirty="0"/>
              <a:t>The</a:t>
            </a:r>
            <a:r>
              <a:rPr lang="zh-CN" altLang="en-US" sz="2600" dirty="0"/>
              <a:t> </a:t>
            </a:r>
            <a:r>
              <a:rPr lang="en-US" altLang="zh-CN" sz="2600" dirty="0"/>
              <a:t>goal</a:t>
            </a:r>
            <a:r>
              <a:rPr lang="zh-CN" altLang="en-US" sz="2600" dirty="0"/>
              <a:t> </a:t>
            </a:r>
            <a:r>
              <a:rPr lang="en-US" altLang="zh-CN" sz="2600" dirty="0"/>
              <a:t>of</a:t>
            </a:r>
            <a:r>
              <a:rPr lang="zh-CN" altLang="en-US" sz="2600" dirty="0"/>
              <a:t> </a:t>
            </a:r>
            <a:r>
              <a:rPr lang="en-US" altLang="zh-CN" sz="2600" dirty="0"/>
              <a:t>this</a:t>
            </a:r>
            <a:r>
              <a:rPr lang="zh-CN" altLang="en-US" sz="2600" dirty="0"/>
              <a:t> </a:t>
            </a:r>
            <a:r>
              <a:rPr lang="en-US" altLang="zh-CN" sz="2600" dirty="0"/>
              <a:t>work</a:t>
            </a:r>
            <a:r>
              <a:rPr lang="zh-CN" altLang="en-US" sz="2600" dirty="0"/>
              <a:t> </a:t>
            </a:r>
            <a:r>
              <a:rPr lang="en-US" altLang="zh-CN" sz="2600" dirty="0"/>
              <a:t>is</a:t>
            </a:r>
            <a:r>
              <a:rPr lang="zh-CN" altLang="en-US" sz="2600" dirty="0"/>
              <a:t> </a:t>
            </a:r>
            <a:r>
              <a:rPr lang="en-US" altLang="zh-CN" sz="2600" dirty="0"/>
              <a:t>to</a:t>
            </a:r>
            <a:r>
              <a:rPr lang="zh-CN" altLang="en-US" sz="2600" dirty="0"/>
              <a:t> </a:t>
            </a:r>
            <a:r>
              <a:rPr lang="en-US" altLang="zh-CN" sz="2600" dirty="0"/>
              <a:t>construct simple architectures to demonstrate the benefit of flow augmentation to standard CNN based semantic segmentation networks.</a:t>
            </a:r>
            <a:endParaRPr lang="zh-CN" altLang="en-US" sz="2600" dirty="0"/>
          </a:p>
        </p:txBody>
      </p:sp>
    </p:spTree>
    <p:extLst>
      <p:ext uri="{BB962C8B-B14F-4D97-AF65-F5344CB8AC3E}">
        <p14:creationId xmlns:p14="http://schemas.microsoft.com/office/powerpoint/2010/main" val="322706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30842-9E9C-4D1E-B0E5-313A253CD42A}"/>
              </a:ext>
            </a:extLst>
          </p:cNvPr>
          <p:cNvSpPr>
            <a:spLocks noGrp="1"/>
          </p:cNvSpPr>
          <p:nvPr>
            <p:ph type="title"/>
          </p:nvPr>
        </p:nvSpPr>
        <p:spPr>
          <a:xfrm>
            <a:off x="409322" y="170916"/>
            <a:ext cx="10515600" cy="1325563"/>
          </a:xfrm>
        </p:spPr>
        <p:txBody>
          <a:bodyPr>
            <a:normAutofit/>
          </a:bodyPr>
          <a:lstStyle/>
          <a:p>
            <a:r>
              <a:rPr lang="en-US" altLang="zh-CN" sz="2800" dirty="0"/>
              <a:t>Paper 2 On guiding video object segmentation</a:t>
            </a:r>
            <a:br>
              <a:rPr lang="en-US" altLang="zh-CN" dirty="0"/>
            </a:br>
            <a:endParaRPr lang="zh-CN" altLang="en-US" dirty="0"/>
          </a:p>
        </p:txBody>
      </p:sp>
      <p:sp>
        <p:nvSpPr>
          <p:cNvPr id="3" name="内容占位符 2">
            <a:extLst>
              <a:ext uri="{FF2B5EF4-FFF2-40B4-BE49-F238E27FC236}">
                <a16:creationId xmlns:a16="http://schemas.microsoft.com/office/drawing/2014/main" id="{1AA86690-C3C0-4BBD-8F92-93E502323336}"/>
              </a:ext>
            </a:extLst>
          </p:cNvPr>
          <p:cNvSpPr>
            <a:spLocks noGrp="1"/>
          </p:cNvSpPr>
          <p:nvPr>
            <p:ph idx="1"/>
          </p:nvPr>
        </p:nvSpPr>
        <p:spPr>
          <a:xfrm>
            <a:off x="1008133" y="4212775"/>
            <a:ext cx="10515600" cy="4351338"/>
          </a:xfrm>
        </p:spPr>
        <p:txBody>
          <a:bodyPr>
            <a:normAutofit/>
          </a:bodyPr>
          <a:lstStyle/>
          <a:p>
            <a:r>
              <a:rPr lang="en-US" altLang="zh-CN" sz="2400" dirty="0"/>
              <a:t>Appearance network:  </a:t>
            </a:r>
            <a:r>
              <a:rPr lang="en-US" altLang="zh-CN" sz="2400" dirty="0" err="1"/>
              <a:t>PSPNet</a:t>
            </a:r>
            <a:endParaRPr lang="en-US" altLang="zh-CN" sz="2400" dirty="0"/>
          </a:p>
          <a:p>
            <a:r>
              <a:rPr lang="en-US" altLang="zh-CN" sz="2400" dirty="0"/>
              <a:t>Motion network:  </a:t>
            </a:r>
            <a:r>
              <a:rPr lang="en-US" altLang="zh-CN" sz="2400" dirty="0" err="1"/>
              <a:t>PSPNet</a:t>
            </a:r>
            <a:r>
              <a:rPr lang="en-US" altLang="zh-CN" sz="2400" dirty="0"/>
              <a:t>, optical flow vectors -&gt; 3-channel color-coded</a:t>
            </a:r>
          </a:p>
          <a:p>
            <a:r>
              <a:rPr lang="en-US" altLang="zh-CN" sz="2400" dirty="0"/>
              <a:t>Unified representation: 1 × 1 convolution + element-wise multiplication</a:t>
            </a:r>
          </a:p>
          <a:p>
            <a:r>
              <a:rPr lang="en-US" altLang="zh-CN" sz="2400" dirty="0"/>
              <a:t>Foreground and background encoding:</a:t>
            </a:r>
            <a:endParaRPr lang="zh-CN" altLang="en-US" sz="2400" dirty="0"/>
          </a:p>
        </p:txBody>
      </p:sp>
      <p:pic>
        <p:nvPicPr>
          <p:cNvPr id="4" name="图片 3">
            <a:extLst>
              <a:ext uri="{FF2B5EF4-FFF2-40B4-BE49-F238E27FC236}">
                <a16:creationId xmlns:a16="http://schemas.microsoft.com/office/drawing/2014/main" id="{2BC7ED9B-FBF3-43A0-9987-F4EDCD4C59E6}"/>
              </a:ext>
            </a:extLst>
          </p:cNvPr>
          <p:cNvPicPr>
            <a:picLocks noChangeAspect="1"/>
          </p:cNvPicPr>
          <p:nvPr/>
        </p:nvPicPr>
        <p:blipFill>
          <a:blip r:embed="rId3"/>
          <a:stretch>
            <a:fillRect/>
          </a:stretch>
        </p:blipFill>
        <p:spPr>
          <a:xfrm>
            <a:off x="1433639" y="1116917"/>
            <a:ext cx="9491283" cy="2701405"/>
          </a:xfrm>
          <a:prstGeom prst="rect">
            <a:avLst/>
          </a:prstGeom>
        </p:spPr>
      </p:pic>
      <p:pic>
        <p:nvPicPr>
          <p:cNvPr id="5" name="图片 4">
            <a:extLst>
              <a:ext uri="{FF2B5EF4-FFF2-40B4-BE49-F238E27FC236}">
                <a16:creationId xmlns:a16="http://schemas.microsoft.com/office/drawing/2014/main" id="{392CDBFC-B4B1-4C85-BE64-5D750E067C64}"/>
              </a:ext>
            </a:extLst>
          </p:cNvPr>
          <p:cNvPicPr>
            <a:picLocks noChangeAspect="1"/>
          </p:cNvPicPr>
          <p:nvPr/>
        </p:nvPicPr>
        <p:blipFill>
          <a:blip r:embed="rId4"/>
          <a:stretch>
            <a:fillRect/>
          </a:stretch>
        </p:blipFill>
        <p:spPr>
          <a:xfrm>
            <a:off x="6649967" y="5670766"/>
            <a:ext cx="1958687" cy="329262"/>
          </a:xfrm>
          <a:prstGeom prst="rect">
            <a:avLst/>
          </a:prstGeom>
        </p:spPr>
      </p:pic>
      <p:pic>
        <p:nvPicPr>
          <p:cNvPr id="6" name="图片 5">
            <a:extLst>
              <a:ext uri="{FF2B5EF4-FFF2-40B4-BE49-F238E27FC236}">
                <a16:creationId xmlns:a16="http://schemas.microsoft.com/office/drawing/2014/main" id="{750E441E-C6D3-4FEE-A5EB-C3BC75AAEF12}"/>
              </a:ext>
            </a:extLst>
          </p:cNvPr>
          <p:cNvPicPr>
            <a:picLocks noChangeAspect="1"/>
          </p:cNvPicPr>
          <p:nvPr/>
        </p:nvPicPr>
        <p:blipFill>
          <a:blip r:embed="rId5"/>
          <a:stretch>
            <a:fillRect/>
          </a:stretch>
        </p:blipFill>
        <p:spPr>
          <a:xfrm>
            <a:off x="8763613" y="5649659"/>
            <a:ext cx="2161309" cy="371475"/>
          </a:xfrm>
          <a:prstGeom prst="rect">
            <a:avLst/>
          </a:prstGeom>
        </p:spPr>
      </p:pic>
    </p:spTree>
    <p:extLst>
      <p:ext uri="{BB962C8B-B14F-4D97-AF65-F5344CB8AC3E}">
        <p14:creationId xmlns:p14="http://schemas.microsoft.com/office/powerpoint/2010/main" val="347200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9FB98-E888-44C0-BDBA-0ADC81612D56}"/>
              </a:ext>
            </a:extLst>
          </p:cNvPr>
          <p:cNvSpPr>
            <a:spLocks noGrp="1"/>
          </p:cNvSpPr>
          <p:nvPr>
            <p:ph type="title"/>
          </p:nvPr>
        </p:nvSpPr>
        <p:spPr>
          <a:xfrm>
            <a:off x="259956" y="308481"/>
            <a:ext cx="11672088" cy="1059074"/>
          </a:xfrm>
        </p:spPr>
        <p:txBody>
          <a:bodyPr>
            <a:normAutofit fontScale="90000"/>
          </a:bodyPr>
          <a:lstStyle/>
          <a:p>
            <a:r>
              <a:rPr lang="en-US" altLang="zh-CN" sz="2700" dirty="0"/>
              <a:t>Paper 3 Semantic Video Segmentation by Gated Recurrent Flow Propagation</a:t>
            </a:r>
            <a:br>
              <a:rPr lang="en-US" altLang="zh-CN" dirty="0"/>
            </a:br>
            <a:endParaRPr lang="zh-CN" altLang="en-US" dirty="0"/>
          </a:p>
        </p:txBody>
      </p:sp>
      <p:sp>
        <p:nvSpPr>
          <p:cNvPr id="3" name="内容占位符 2">
            <a:extLst>
              <a:ext uri="{FF2B5EF4-FFF2-40B4-BE49-F238E27FC236}">
                <a16:creationId xmlns:a16="http://schemas.microsoft.com/office/drawing/2014/main" id="{2455DCBD-545E-46FE-A319-C6840487F9CE}"/>
              </a:ext>
            </a:extLst>
          </p:cNvPr>
          <p:cNvSpPr>
            <a:spLocks noGrp="1"/>
          </p:cNvSpPr>
          <p:nvPr>
            <p:ph idx="1"/>
          </p:nvPr>
        </p:nvSpPr>
        <p:spPr>
          <a:xfrm>
            <a:off x="954693" y="4889317"/>
            <a:ext cx="10515600" cy="4351338"/>
          </a:xfrm>
        </p:spPr>
        <p:txBody>
          <a:bodyPr/>
          <a:lstStyle/>
          <a:p>
            <a:r>
              <a:rPr lang="en-US" altLang="zh-CN" dirty="0" err="1"/>
              <a:t>Spatio</a:t>
            </a:r>
            <a:r>
              <a:rPr lang="en-US" altLang="zh-CN" dirty="0"/>
              <a:t>-Temporal Transformer Warping</a:t>
            </a:r>
          </a:p>
          <a:p>
            <a:r>
              <a:rPr lang="en-US" altLang="zh-CN" dirty="0"/>
              <a:t>Gated Recurrent Units for Semantic Video Segmentation</a:t>
            </a:r>
            <a:endParaRPr lang="zh-CN" altLang="en-US" dirty="0"/>
          </a:p>
        </p:txBody>
      </p:sp>
      <p:pic>
        <p:nvPicPr>
          <p:cNvPr id="4" name="图片 3">
            <a:extLst>
              <a:ext uri="{FF2B5EF4-FFF2-40B4-BE49-F238E27FC236}">
                <a16:creationId xmlns:a16="http://schemas.microsoft.com/office/drawing/2014/main" id="{CF0E48CB-0854-4302-A2A9-CAE3EAAF10C3}"/>
              </a:ext>
            </a:extLst>
          </p:cNvPr>
          <p:cNvPicPr>
            <a:picLocks noChangeAspect="1"/>
          </p:cNvPicPr>
          <p:nvPr/>
        </p:nvPicPr>
        <p:blipFill>
          <a:blip r:embed="rId3"/>
          <a:stretch>
            <a:fillRect/>
          </a:stretch>
        </p:blipFill>
        <p:spPr>
          <a:xfrm>
            <a:off x="473553" y="838018"/>
            <a:ext cx="5622447" cy="3356366"/>
          </a:xfrm>
          <a:prstGeom prst="rect">
            <a:avLst/>
          </a:prstGeom>
        </p:spPr>
      </p:pic>
      <p:pic>
        <p:nvPicPr>
          <p:cNvPr id="5" name="图片 4">
            <a:extLst>
              <a:ext uri="{FF2B5EF4-FFF2-40B4-BE49-F238E27FC236}">
                <a16:creationId xmlns:a16="http://schemas.microsoft.com/office/drawing/2014/main" id="{27E49FFA-CB46-4F49-96F6-40C0858729BD}"/>
              </a:ext>
            </a:extLst>
          </p:cNvPr>
          <p:cNvPicPr>
            <a:picLocks noChangeAspect="1"/>
          </p:cNvPicPr>
          <p:nvPr/>
        </p:nvPicPr>
        <p:blipFill>
          <a:blip r:embed="rId4"/>
          <a:stretch>
            <a:fillRect/>
          </a:stretch>
        </p:blipFill>
        <p:spPr>
          <a:xfrm>
            <a:off x="6212493" y="1003414"/>
            <a:ext cx="5613819" cy="2964393"/>
          </a:xfrm>
          <a:prstGeom prst="rect">
            <a:avLst/>
          </a:prstGeom>
        </p:spPr>
      </p:pic>
    </p:spTree>
    <p:extLst>
      <p:ext uri="{BB962C8B-B14F-4D97-AF65-F5344CB8AC3E}">
        <p14:creationId xmlns:p14="http://schemas.microsoft.com/office/powerpoint/2010/main" val="296898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341B7-D797-4969-AD53-F3A9F741F722}"/>
              </a:ext>
            </a:extLst>
          </p:cNvPr>
          <p:cNvSpPr>
            <a:spLocks noGrp="1"/>
          </p:cNvSpPr>
          <p:nvPr>
            <p:ph type="title"/>
          </p:nvPr>
        </p:nvSpPr>
        <p:spPr>
          <a:xfrm>
            <a:off x="2925945" y="2485238"/>
            <a:ext cx="10515600" cy="1325563"/>
          </a:xfrm>
        </p:spPr>
        <p:txBody>
          <a:bodyPr/>
          <a:lstStyle/>
          <a:p>
            <a:r>
              <a:rPr lang="en-US" altLang="zh-CN" dirty="0"/>
              <a:t>Thanks for your attention!</a:t>
            </a:r>
            <a:endParaRPr lang="zh-CN" altLang="en-US" dirty="0"/>
          </a:p>
        </p:txBody>
      </p:sp>
    </p:spTree>
    <p:extLst>
      <p:ext uri="{BB962C8B-B14F-4D97-AF65-F5344CB8AC3E}">
        <p14:creationId xmlns:p14="http://schemas.microsoft.com/office/powerpoint/2010/main" val="212054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899AF-0D8C-48E1-8678-E302493FEC2D}"/>
              </a:ext>
            </a:extLst>
          </p:cNvPr>
          <p:cNvSpPr>
            <a:spLocks noGrp="1"/>
          </p:cNvSpPr>
          <p:nvPr>
            <p:ph type="title"/>
          </p:nvPr>
        </p:nvSpPr>
        <p:spPr/>
        <p:txBody>
          <a:bodyPr/>
          <a:lstStyle/>
          <a:p>
            <a:r>
              <a:rPr lang="en-US" altLang="zh-CN" dirty="0"/>
              <a:t>About video inpainting</a:t>
            </a:r>
            <a:endParaRPr lang="zh-CN" altLang="en-US" dirty="0"/>
          </a:p>
        </p:txBody>
      </p:sp>
      <p:sp>
        <p:nvSpPr>
          <p:cNvPr id="3" name="内容占位符 2">
            <a:extLst>
              <a:ext uri="{FF2B5EF4-FFF2-40B4-BE49-F238E27FC236}">
                <a16:creationId xmlns:a16="http://schemas.microsoft.com/office/drawing/2014/main" id="{6DBD1C85-15A0-4D46-B979-B206CADD46EA}"/>
              </a:ext>
            </a:extLst>
          </p:cNvPr>
          <p:cNvSpPr>
            <a:spLocks noGrp="1"/>
          </p:cNvSpPr>
          <p:nvPr>
            <p:ph idx="1"/>
          </p:nvPr>
        </p:nvSpPr>
        <p:spPr>
          <a:xfrm>
            <a:off x="533400" y="1770207"/>
            <a:ext cx="12212782" cy="4351338"/>
          </a:xfrm>
        </p:spPr>
        <p:txBody>
          <a:bodyPr/>
          <a:lstStyle/>
          <a:p>
            <a:r>
              <a:rPr lang="en-US" altLang="zh-CN" dirty="0"/>
              <a:t>Task</a:t>
            </a:r>
          </a:p>
          <a:p>
            <a:endParaRPr lang="en-US" altLang="zh-CN" dirty="0"/>
          </a:p>
          <a:p>
            <a:r>
              <a:rPr lang="en-US" altLang="zh-CN" dirty="0"/>
              <a:t>Previous work</a:t>
            </a:r>
          </a:p>
          <a:p>
            <a:endParaRPr lang="en-US" altLang="zh-CN" dirty="0"/>
          </a:p>
          <a:p>
            <a:r>
              <a:rPr lang="en-US" altLang="zh-CN" sz="2400" dirty="0"/>
              <a:t>Paper 1 Deep Flow-Guided Video Inpainting</a:t>
            </a:r>
          </a:p>
          <a:p>
            <a:r>
              <a:rPr lang="en-US" altLang="zh-CN" sz="2400" dirty="0"/>
              <a:t>Paper 2 Frame-Recurrent Video Inpainting by Robust Optical Flow Inference</a:t>
            </a:r>
          </a:p>
          <a:p>
            <a:r>
              <a:rPr lang="en-US" altLang="zh-CN" sz="2400" dirty="0"/>
              <a:t>Paper 3 </a:t>
            </a:r>
            <a:r>
              <a:rPr lang="en-US" altLang="zh-CN" sz="2400" dirty="0" err="1"/>
              <a:t>VORNet</a:t>
            </a:r>
            <a:r>
              <a:rPr lang="en-US" altLang="zh-CN" sz="2400" dirty="0"/>
              <a:t>: </a:t>
            </a:r>
            <a:r>
              <a:rPr lang="en-US" altLang="zh-CN" sz="2400" dirty="0" err="1"/>
              <a:t>Spatio</a:t>
            </a:r>
            <a:r>
              <a:rPr lang="en-US" altLang="zh-CN" sz="2400" dirty="0"/>
              <a:t>-temporally Consistent Video Inpainting for Object Removal</a:t>
            </a:r>
          </a:p>
          <a:p>
            <a:r>
              <a:rPr lang="en-US" altLang="zh-CN" sz="2400" dirty="0"/>
              <a:t>Paper 4 Video-Rate Video Inpainting</a:t>
            </a:r>
            <a:endParaRPr lang="zh-CN" altLang="en-US" sz="2400" dirty="0"/>
          </a:p>
        </p:txBody>
      </p:sp>
    </p:spTree>
    <p:extLst>
      <p:ext uri="{BB962C8B-B14F-4D97-AF65-F5344CB8AC3E}">
        <p14:creationId xmlns:p14="http://schemas.microsoft.com/office/powerpoint/2010/main" val="81889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BDB8B-857C-4D49-A40E-0AA6BAFCA0A9}"/>
              </a:ext>
            </a:extLst>
          </p:cNvPr>
          <p:cNvSpPr>
            <a:spLocks noGrp="1"/>
          </p:cNvSpPr>
          <p:nvPr>
            <p:ph type="title"/>
          </p:nvPr>
        </p:nvSpPr>
        <p:spPr/>
        <p:txBody>
          <a:bodyPr/>
          <a:lstStyle/>
          <a:p>
            <a:r>
              <a:rPr lang="en-US" altLang="zh-CN" dirty="0"/>
              <a:t>Task</a:t>
            </a:r>
            <a:endParaRPr lang="zh-CN" altLang="en-US" dirty="0"/>
          </a:p>
        </p:txBody>
      </p:sp>
      <p:sp>
        <p:nvSpPr>
          <p:cNvPr id="3" name="内容占位符 2">
            <a:extLst>
              <a:ext uri="{FF2B5EF4-FFF2-40B4-BE49-F238E27FC236}">
                <a16:creationId xmlns:a16="http://schemas.microsoft.com/office/drawing/2014/main" id="{CF950FFB-9FE4-4349-B7FF-58FCCFEFDE4D}"/>
              </a:ext>
            </a:extLst>
          </p:cNvPr>
          <p:cNvSpPr>
            <a:spLocks noGrp="1"/>
          </p:cNvSpPr>
          <p:nvPr>
            <p:ph idx="1"/>
          </p:nvPr>
        </p:nvSpPr>
        <p:spPr>
          <a:xfrm>
            <a:off x="838200" y="1825625"/>
            <a:ext cx="11098876" cy="4351338"/>
          </a:xfrm>
        </p:spPr>
        <p:txBody>
          <a:bodyPr/>
          <a:lstStyle/>
          <a:p>
            <a:r>
              <a:rPr lang="en-US" altLang="zh-CN" dirty="0"/>
              <a:t>There are two highly related or similar tasks:</a:t>
            </a:r>
          </a:p>
          <a:p>
            <a:endParaRPr lang="en-US" altLang="zh-CN" dirty="0"/>
          </a:p>
          <a:p>
            <a:r>
              <a:rPr lang="en-US" altLang="zh-CN" dirty="0"/>
              <a:t>To fill in missing regions of a given video sequence with contents that are both spatially and temporally coherent.</a:t>
            </a:r>
          </a:p>
          <a:p>
            <a:r>
              <a:rPr lang="en-US" altLang="zh-CN" dirty="0"/>
              <a:t>Given the mask of the foreground object in each frame, to generate a video without the target object.</a:t>
            </a:r>
            <a:endParaRPr lang="zh-CN" altLang="en-US" dirty="0"/>
          </a:p>
        </p:txBody>
      </p:sp>
    </p:spTree>
    <p:extLst>
      <p:ext uri="{BB962C8B-B14F-4D97-AF65-F5344CB8AC3E}">
        <p14:creationId xmlns:p14="http://schemas.microsoft.com/office/powerpoint/2010/main" val="419767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2C62B-8CEB-4389-9066-24FD24BF9EE8}"/>
              </a:ext>
            </a:extLst>
          </p:cNvPr>
          <p:cNvSpPr>
            <a:spLocks noGrp="1"/>
          </p:cNvSpPr>
          <p:nvPr>
            <p:ph type="title"/>
          </p:nvPr>
        </p:nvSpPr>
        <p:spPr/>
        <p:txBody>
          <a:bodyPr/>
          <a:lstStyle/>
          <a:p>
            <a:r>
              <a:rPr lang="en-US" altLang="zh-CN" dirty="0"/>
              <a:t>Previous work</a:t>
            </a:r>
            <a:endParaRPr lang="zh-CN" altLang="en-US" dirty="0"/>
          </a:p>
        </p:txBody>
      </p:sp>
      <p:sp>
        <p:nvSpPr>
          <p:cNvPr id="3" name="内容占位符 2">
            <a:extLst>
              <a:ext uri="{FF2B5EF4-FFF2-40B4-BE49-F238E27FC236}">
                <a16:creationId xmlns:a16="http://schemas.microsoft.com/office/drawing/2014/main" id="{50AD9A39-D4AA-40C9-BEEE-99CF8F4503E3}"/>
              </a:ext>
            </a:extLst>
          </p:cNvPr>
          <p:cNvSpPr>
            <a:spLocks noGrp="1"/>
          </p:cNvSpPr>
          <p:nvPr>
            <p:ph idx="1"/>
          </p:nvPr>
        </p:nvSpPr>
        <p:spPr/>
        <p:txBody>
          <a:bodyPr/>
          <a:lstStyle/>
          <a:p>
            <a:r>
              <a:rPr lang="en-US" altLang="zh-CN" dirty="0"/>
              <a:t>Non-learning-based Inpainting:</a:t>
            </a:r>
          </a:p>
          <a:p>
            <a:r>
              <a:rPr lang="en-US" altLang="zh-CN" dirty="0"/>
              <a:t>Diffusion-based method, patch-based method</a:t>
            </a:r>
          </a:p>
          <a:p>
            <a:endParaRPr lang="en-US" altLang="zh-CN" dirty="0"/>
          </a:p>
          <a:p>
            <a:r>
              <a:rPr lang="en-US" altLang="zh-CN" dirty="0"/>
              <a:t>Learning-based Inpainting:</a:t>
            </a:r>
          </a:p>
          <a:p>
            <a:r>
              <a:rPr lang="en-US" altLang="zh-CN" dirty="0"/>
              <a:t>CNN (GAN,2D&amp;3D)</a:t>
            </a:r>
          </a:p>
          <a:p>
            <a:r>
              <a:rPr lang="en-US" altLang="zh-CN" dirty="0"/>
              <a:t>LSTM</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50760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89CDE-134B-4D24-8644-8627B579A5E0}"/>
              </a:ext>
            </a:extLst>
          </p:cNvPr>
          <p:cNvSpPr>
            <a:spLocks noGrp="1"/>
          </p:cNvSpPr>
          <p:nvPr>
            <p:ph type="title"/>
          </p:nvPr>
        </p:nvSpPr>
        <p:spPr>
          <a:xfrm>
            <a:off x="838200" y="365125"/>
            <a:ext cx="10628214" cy="1325563"/>
          </a:xfrm>
        </p:spPr>
        <p:txBody>
          <a:bodyPr>
            <a:normAutofit/>
          </a:bodyPr>
          <a:lstStyle/>
          <a:p>
            <a:r>
              <a:rPr lang="en-US" altLang="zh-CN" sz="2800" dirty="0"/>
              <a:t>Paper 1 Deep Flow-Guided Video Inpainting</a:t>
            </a:r>
            <a:br>
              <a:rPr lang="en-US" altLang="zh-CN" dirty="0"/>
            </a:br>
            <a:endParaRPr lang="zh-CN" altLang="en-US" dirty="0"/>
          </a:p>
        </p:txBody>
      </p:sp>
      <p:sp>
        <p:nvSpPr>
          <p:cNvPr id="3" name="内容占位符 2">
            <a:extLst>
              <a:ext uri="{FF2B5EF4-FFF2-40B4-BE49-F238E27FC236}">
                <a16:creationId xmlns:a16="http://schemas.microsoft.com/office/drawing/2014/main" id="{8BB9D61F-A005-4BD2-B0E5-16E8405EC11E}"/>
              </a:ext>
            </a:extLst>
          </p:cNvPr>
          <p:cNvSpPr>
            <a:spLocks noGrp="1"/>
          </p:cNvSpPr>
          <p:nvPr>
            <p:ph idx="1"/>
          </p:nvPr>
        </p:nvSpPr>
        <p:spPr>
          <a:xfrm>
            <a:off x="838200" y="1310910"/>
            <a:ext cx="10515600" cy="5116906"/>
          </a:xfrm>
        </p:spPr>
        <p:txBody>
          <a:bodyPr>
            <a:normAutofit lnSpcReduction="10000"/>
          </a:bodyPr>
          <a:lstStyle/>
          <a:p>
            <a:r>
              <a:rPr lang="en-US" altLang="zh-CN" dirty="0"/>
              <a:t>Consider video inpainting as a pixel propagation problem.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coarse-to-fine flow completion, maintaining temporal coherence, hard flow example mining, flow Guided Pixel Propagation</a:t>
            </a:r>
            <a:endParaRPr lang="zh-CN" altLang="en-US" dirty="0"/>
          </a:p>
        </p:txBody>
      </p:sp>
      <p:pic>
        <p:nvPicPr>
          <p:cNvPr id="4" name="图片 3">
            <a:extLst>
              <a:ext uri="{FF2B5EF4-FFF2-40B4-BE49-F238E27FC236}">
                <a16:creationId xmlns:a16="http://schemas.microsoft.com/office/drawing/2014/main" id="{B9C11521-B686-419E-AB78-A901FD3FE8DC}"/>
              </a:ext>
            </a:extLst>
          </p:cNvPr>
          <p:cNvPicPr/>
          <p:nvPr/>
        </p:nvPicPr>
        <p:blipFill>
          <a:blip r:embed="rId3"/>
          <a:stretch>
            <a:fillRect/>
          </a:stretch>
        </p:blipFill>
        <p:spPr>
          <a:xfrm>
            <a:off x="2180303" y="2024004"/>
            <a:ext cx="7586784" cy="3203451"/>
          </a:xfrm>
          <a:prstGeom prst="rect">
            <a:avLst/>
          </a:prstGeom>
        </p:spPr>
      </p:pic>
    </p:spTree>
    <p:extLst>
      <p:ext uri="{BB962C8B-B14F-4D97-AF65-F5344CB8AC3E}">
        <p14:creationId xmlns:p14="http://schemas.microsoft.com/office/powerpoint/2010/main" val="54338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A54D2-8004-4539-BD58-60C7047D7A4F}"/>
              </a:ext>
            </a:extLst>
          </p:cNvPr>
          <p:cNvSpPr>
            <a:spLocks noGrp="1"/>
          </p:cNvSpPr>
          <p:nvPr>
            <p:ph type="title"/>
          </p:nvPr>
        </p:nvSpPr>
        <p:spPr/>
        <p:txBody>
          <a:bodyPr/>
          <a:lstStyle/>
          <a:p>
            <a:r>
              <a:rPr lang="en-US" altLang="zh-CN" dirty="0"/>
              <a:t>Hard flow example mining</a:t>
            </a:r>
            <a:endParaRPr lang="zh-CN" altLang="en-US" dirty="0"/>
          </a:p>
        </p:txBody>
      </p:sp>
      <p:pic>
        <p:nvPicPr>
          <p:cNvPr id="4" name="内容占位符 3">
            <a:extLst>
              <a:ext uri="{FF2B5EF4-FFF2-40B4-BE49-F238E27FC236}">
                <a16:creationId xmlns:a16="http://schemas.microsoft.com/office/drawing/2014/main" id="{4A204529-361B-4EF1-877D-B314F459C23D}"/>
              </a:ext>
            </a:extLst>
          </p:cNvPr>
          <p:cNvPicPr>
            <a:picLocks noGrp="1"/>
          </p:cNvPicPr>
          <p:nvPr>
            <p:ph idx="1"/>
          </p:nvPr>
        </p:nvPicPr>
        <p:blipFill>
          <a:blip r:embed="rId3"/>
          <a:stretch>
            <a:fillRect/>
          </a:stretch>
        </p:blipFill>
        <p:spPr>
          <a:xfrm>
            <a:off x="1528762" y="3873254"/>
            <a:ext cx="9134475" cy="1809750"/>
          </a:xfrm>
          <a:prstGeom prst="rect">
            <a:avLst/>
          </a:prstGeom>
        </p:spPr>
      </p:pic>
      <p:sp>
        <p:nvSpPr>
          <p:cNvPr id="7" name="内容占位符 2">
            <a:extLst>
              <a:ext uri="{FF2B5EF4-FFF2-40B4-BE49-F238E27FC236}">
                <a16:creationId xmlns:a16="http://schemas.microsoft.com/office/drawing/2014/main" id="{9468C196-F9CF-4405-9290-9EEA9B472B84}"/>
              </a:ext>
            </a:extLst>
          </p:cNvPr>
          <p:cNvSpPr txBox="1">
            <a:spLocks/>
          </p:cNvSpPr>
          <p:nvPr/>
        </p:nvSpPr>
        <p:spPr>
          <a:xfrm>
            <a:off x="838200" y="1825625"/>
            <a:ext cx="110988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Leverage the hard flow example mining mechanism to automatically focus more on the difficult areas thus to encourage the model to produce sharp boundaries.</a:t>
            </a:r>
            <a:endParaRPr lang="zh-CN" altLang="en-US" dirty="0"/>
          </a:p>
        </p:txBody>
      </p:sp>
    </p:spTree>
    <p:extLst>
      <p:ext uri="{BB962C8B-B14F-4D97-AF65-F5344CB8AC3E}">
        <p14:creationId xmlns:p14="http://schemas.microsoft.com/office/powerpoint/2010/main" val="239355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0EDB5-C759-4041-B09F-7BB7217D0724}"/>
              </a:ext>
            </a:extLst>
          </p:cNvPr>
          <p:cNvSpPr>
            <a:spLocks noGrp="1"/>
          </p:cNvSpPr>
          <p:nvPr>
            <p:ph type="title"/>
          </p:nvPr>
        </p:nvSpPr>
        <p:spPr/>
        <p:txBody>
          <a:bodyPr/>
          <a:lstStyle/>
          <a:p>
            <a:r>
              <a:rPr lang="en-US" altLang="zh-CN" dirty="0"/>
              <a:t>Flow Guided Pixel Propagation</a:t>
            </a:r>
            <a:endParaRPr lang="zh-CN" altLang="en-US" dirty="0"/>
          </a:p>
        </p:txBody>
      </p:sp>
      <p:sp>
        <p:nvSpPr>
          <p:cNvPr id="3" name="内容占位符 2">
            <a:extLst>
              <a:ext uri="{FF2B5EF4-FFF2-40B4-BE49-F238E27FC236}">
                <a16:creationId xmlns:a16="http://schemas.microsoft.com/office/drawing/2014/main" id="{FFB97F9F-456E-4B10-B42E-1BF9A45C401A}"/>
              </a:ext>
            </a:extLst>
          </p:cNvPr>
          <p:cNvSpPr>
            <a:spLocks noGrp="1"/>
          </p:cNvSpPr>
          <p:nvPr>
            <p:ph idx="1"/>
          </p:nvPr>
        </p:nvSpPr>
        <p:spPr>
          <a:xfrm>
            <a:off x="838200" y="1553672"/>
            <a:ext cx="10515600" cy="4623292"/>
          </a:xfrm>
        </p:spPr>
        <p:txBody>
          <a:bodyPr/>
          <a:lstStyle/>
          <a:p>
            <a:r>
              <a:rPr lang="en-US" altLang="zh-CN" dirty="0"/>
              <a:t>Check the validity of the flow:</a:t>
            </a:r>
          </a:p>
          <a:p>
            <a:pPr marL="0" indent="0">
              <a:buNone/>
            </a:pPr>
            <a:endParaRPr lang="en-US" altLang="zh-CN" dirty="0"/>
          </a:p>
          <a:p>
            <a:r>
              <a:rPr lang="en-US" altLang="zh-CN" dirty="0"/>
              <a:t>How to propagate:</a:t>
            </a:r>
          </a:p>
          <a:p>
            <a:r>
              <a:rPr lang="en-US" altLang="zh-CN" sz="2400" dirty="0"/>
              <a:t>After checking, if an unknown pixel is connected with both forward and backward known pixels, it will be filled by a linear combination of their pixel values whose weights are inversely proportional to the distance between the unknown pixel and known pixels.</a:t>
            </a:r>
          </a:p>
          <a:p>
            <a:r>
              <a:rPr lang="en-US" altLang="zh-CN" dirty="0"/>
              <a:t>But what if there’s unfilled area?</a:t>
            </a:r>
          </a:p>
          <a:p>
            <a:r>
              <a:rPr lang="en-US" altLang="zh-CN" sz="2400" dirty="0"/>
              <a:t>Apply the method by Yu et al. to one frame, and propagate the inpainting result  to the entire video sequence based on the estimated optical flow.</a:t>
            </a:r>
          </a:p>
          <a:p>
            <a:pPr marL="0" indent="0">
              <a:buNone/>
            </a:pPr>
            <a:endParaRPr lang="en-US" altLang="zh-CN" sz="2400" dirty="0"/>
          </a:p>
          <a:p>
            <a:pPr marL="0" indent="0">
              <a:buNone/>
            </a:pPr>
            <a:endParaRPr lang="en-US" altLang="zh-CN" sz="2400" dirty="0"/>
          </a:p>
          <a:p>
            <a:endParaRPr lang="zh-CN" altLang="en-US" dirty="0"/>
          </a:p>
        </p:txBody>
      </p:sp>
      <p:pic>
        <p:nvPicPr>
          <p:cNvPr id="4" name="图片 3">
            <a:extLst>
              <a:ext uri="{FF2B5EF4-FFF2-40B4-BE49-F238E27FC236}">
                <a16:creationId xmlns:a16="http://schemas.microsoft.com/office/drawing/2014/main" id="{71221DC9-F4A5-4BAD-A2D1-5B10C81FE8CE}"/>
              </a:ext>
            </a:extLst>
          </p:cNvPr>
          <p:cNvPicPr>
            <a:picLocks noChangeAspect="1"/>
          </p:cNvPicPr>
          <p:nvPr/>
        </p:nvPicPr>
        <p:blipFill>
          <a:blip r:embed="rId3"/>
          <a:stretch>
            <a:fillRect/>
          </a:stretch>
        </p:blipFill>
        <p:spPr>
          <a:xfrm>
            <a:off x="3642732" y="2014117"/>
            <a:ext cx="4906535" cy="461203"/>
          </a:xfrm>
          <a:prstGeom prst="rect">
            <a:avLst/>
          </a:prstGeom>
        </p:spPr>
      </p:pic>
    </p:spTree>
    <p:extLst>
      <p:ext uri="{BB962C8B-B14F-4D97-AF65-F5344CB8AC3E}">
        <p14:creationId xmlns:p14="http://schemas.microsoft.com/office/powerpoint/2010/main" val="4734276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3249</Words>
  <Application>Microsoft Office PowerPoint</Application>
  <PresentationFormat>宽屏</PresentationFormat>
  <Paragraphs>402</Paragraphs>
  <Slides>35</Slides>
  <Notes>29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35</vt:i4>
      </vt:variant>
    </vt:vector>
  </HeadingPairs>
  <TitlesOfParts>
    <vt:vector size="39" baseType="lpstr">
      <vt:lpstr>等线</vt:lpstr>
      <vt:lpstr>等线 Light</vt:lpstr>
      <vt:lpstr>Arial</vt:lpstr>
      <vt:lpstr>Office 主题​​</vt:lpstr>
      <vt:lpstr>PowerPoint 演示文稿</vt:lpstr>
      <vt:lpstr>What Is Optical Flow for?                              -from ECCV 2018 workshop paper</vt:lpstr>
      <vt:lpstr>We will focus on:</vt:lpstr>
      <vt:lpstr>About video inpainting</vt:lpstr>
      <vt:lpstr>Task</vt:lpstr>
      <vt:lpstr>Previous work</vt:lpstr>
      <vt:lpstr>Paper 1 Deep Flow-Guided Video Inpainting </vt:lpstr>
      <vt:lpstr>Hard flow example mining</vt:lpstr>
      <vt:lpstr>Flow Guided Pixel Propagation</vt:lpstr>
      <vt:lpstr>Paper 2 Frame-Recurrent Video Inpainting by Robust Optical Flow Inference </vt:lpstr>
      <vt:lpstr>Training Losses</vt:lpstr>
      <vt:lpstr>Paper 3  VORNet: Spatio-temporally Consistent Video Inpainting for Object Removal </vt:lpstr>
      <vt:lpstr>Training Losses</vt:lpstr>
      <vt:lpstr>Paper 4 Video-Rate Video Inpainting </vt:lpstr>
      <vt:lpstr>About crowd analysis</vt:lpstr>
      <vt:lpstr>Task </vt:lpstr>
      <vt:lpstr>Previous work</vt:lpstr>
      <vt:lpstr>Paper 1 Optical Flow Dataset and Benchmark for Visual Crowd Analysis </vt:lpstr>
      <vt:lpstr>PowerPoint 演示文稿</vt:lpstr>
      <vt:lpstr>Paper 2  Plug-and-Play CNN for Crowd Motion Analysis: An Application in Abnormal Event Detection </vt:lpstr>
      <vt:lpstr>Paper 3  Abnormal Behavior Detection in Crowded Scenes Using Density Heatmaps and Optical Flow </vt:lpstr>
      <vt:lpstr>About tracking</vt:lpstr>
      <vt:lpstr>Task </vt:lpstr>
      <vt:lpstr>Previous work</vt:lpstr>
      <vt:lpstr>Paper 1 Object Tracking in Satellite Videos Based on a Multi-Frame Optical Flow Tracker </vt:lpstr>
      <vt:lpstr>Paper 2 End-to-end Flow Correlation Tracking with Spatial-temporal Attention </vt:lpstr>
      <vt:lpstr>Spatial-temporal attention</vt:lpstr>
      <vt:lpstr>Paper 3  Improving Multiple Object Tracking with Optical Flow and Edge Preprocessing </vt:lpstr>
      <vt:lpstr>About segmentation</vt:lpstr>
      <vt:lpstr>Task </vt:lpstr>
      <vt:lpstr>Previous work</vt:lpstr>
      <vt:lpstr>Paper 1  Optical Flow augmented Semantic Segmentation networks for Automated Driving </vt:lpstr>
      <vt:lpstr>Paper 2 On guiding video object segmentation </vt:lpstr>
      <vt:lpstr>Paper 3 Semantic Video Segmentation by Gated Recurrent Flow Propagation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 ruifei</dc:creator>
  <cp:lastModifiedBy>he ruifei</cp:lastModifiedBy>
  <cp:revision>98</cp:revision>
  <dcterms:created xsi:type="dcterms:W3CDTF">2019-05-18T14:22:05Z</dcterms:created>
  <dcterms:modified xsi:type="dcterms:W3CDTF">2019-05-20T14:34:46Z</dcterms:modified>
</cp:coreProperties>
</file>